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67" r:id="rId2"/>
    <p:sldId id="289" r:id="rId3"/>
    <p:sldId id="292" r:id="rId4"/>
    <p:sldId id="272" r:id="rId5"/>
    <p:sldId id="274" r:id="rId6"/>
    <p:sldId id="275" r:id="rId7"/>
    <p:sldId id="276" r:id="rId8"/>
    <p:sldId id="277" r:id="rId9"/>
    <p:sldId id="271" r:id="rId10"/>
    <p:sldId id="273" r:id="rId11"/>
    <p:sldId id="293" r:id="rId12"/>
    <p:sldId id="280" r:id="rId13"/>
    <p:sldId id="294" r:id="rId14"/>
    <p:sldId id="296" r:id="rId15"/>
    <p:sldId id="281" r:id="rId16"/>
    <p:sldId id="282" r:id="rId17"/>
    <p:sldId id="283" r:id="rId18"/>
    <p:sldId id="285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CCCC"/>
    <a:srgbClr val="20A58C"/>
    <a:srgbClr val="2CAC97"/>
    <a:srgbClr val="D9D9D9"/>
    <a:srgbClr val="E9D6D2"/>
    <a:srgbClr val="E2F0D9"/>
    <a:srgbClr val="00C85A"/>
    <a:srgbClr val="EF8F4D"/>
    <a:srgbClr val="11E1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5" autoAdjust="0"/>
    <p:restoredTop sz="97446" autoAdjust="0"/>
  </p:normalViewPr>
  <p:slideViewPr>
    <p:cSldViewPr snapToGrid="0">
      <p:cViewPr varScale="1">
        <p:scale>
          <a:sx n="158" d="100"/>
          <a:sy n="158" d="100"/>
        </p:scale>
        <p:origin x="16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8DF47-5C26-43CA-BD1E-A911C004DA06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B59E-1C31-4606-897D-C0A33384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1B59E-1C31-4606-897D-C0A3338462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7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011142"/>
            <a:ext cx="12192000" cy="779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6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5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1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88907"/>
            <a:ext cx="5157787" cy="509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894840"/>
            <a:ext cx="5157787" cy="38376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288907"/>
            <a:ext cx="5183188" cy="5094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94840"/>
            <a:ext cx="5183188" cy="383762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181842"/>
            <a:ext cx="10515600" cy="940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13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5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1842"/>
            <a:ext cx="10515600" cy="940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35232"/>
            <a:ext cx="10515600" cy="4841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F6B57-732F-42B1-9CCD-6C6086ED502C}" type="datetimeFigureOut">
              <a:rPr lang="en-US" smtClean="0"/>
              <a:t>10/06/2022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189760"/>
            <a:ext cx="12192000" cy="779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www.mmsonline.com/articles/getting-to-know-black-aluminu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Composites for Beginners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Tony Tao</a:t>
            </a:r>
          </a:p>
          <a:p>
            <a:r>
              <a:rPr lang="en-US" dirty="0" smtClean="0"/>
              <a:t>2022.10.06</a:t>
            </a:r>
            <a:endParaRPr lang="en-US" dirty="0"/>
          </a:p>
          <a:p>
            <a:r>
              <a:rPr lang="en-US" dirty="0"/>
              <a:t>16.82x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Weaves and Multi-Species Fabrics</a:t>
            </a:r>
            <a:endParaRPr lang="en-US" dirty="0"/>
          </a:p>
        </p:txBody>
      </p:sp>
      <p:pic>
        <p:nvPicPr>
          <p:cNvPr id="5" name="Picture 4" descr="184_645_large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8" b="-1"/>
          <a:stretch/>
        </p:blipFill>
        <p:spPr>
          <a:xfrm>
            <a:off x="8935507" y="1600200"/>
            <a:ext cx="2278774" cy="2233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7575" y="1220820"/>
            <a:ext cx="1932913" cy="36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Plain Weave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08438" y="1277183"/>
            <a:ext cx="193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Carbon-Kevlar hybrid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57574" y="4134318"/>
            <a:ext cx="193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Twill Weave</a:t>
            </a:r>
            <a:endParaRPr lang="en-US" sz="1400" b="1" dirty="0"/>
          </a:p>
        </p:txBody>
      </p:sp>
      <p:pic>
        <p:nvPicPr>
          <p:cNvPr id="4100" name="Picture 4" descr="What kind of weave is this? Bought a car with a this hood, I don't think  I've ever seen the metallic weave before so I'm not sure what I'm looking  at :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t="26467" r="9535" b="30791"/>
          <a:stretch/>
        </p:blipFill>
        <p:spPr bwMode="auto">
          <a:xfrm>
            <a:off x="8935507" y="4495800"/>
            <a:ext cx="2349254" cy="22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6.2 oz. Carbon Fiber Fabric | Twill Weave | Per Yd | ACP Composit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33" y="4458005"/>
            <a:ext cx="2286000" cy="228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lain Weave Carbon Fiber Clot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30" y="1548122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430143" y="5652297"/>
            <a:ext cx="2178531" cy="10772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/>
              <a:t>Good at conforming to 3D shapes</a:t>
            </a:r>
          </a:p>
          <a:p>
            <a:r>
              <a:rPr lang="en-US" dirty="0" smtClean="0"/>
              <a:t>Somewhat difficult to handle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108438" y="4165912"/>
            <a:ext cx="193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Carbon-metal hybrid</a:t>
            </a:r>
            <a:endParaRPr lang="en-US" sz="1400" b="1" dirty="0"/>
          </a:p>
        </p:txBody>
      </p:sp>
      <p:pic>
        <p:nvPicPr>
          <p:cNvPr id="4106" name="Picture 10" descr="3k 240g Football Pattern Honeycomb Pattern Carbon Fiber Cloth,jacquard  Hexagonal Carbon Fiber Fabric - Fabric - AliExpres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0" t="54700" r="19844" b="17133"/>
          <a:stretch/>
        </p:blipFill>
        <p:spPr bwMode="auto">
          <a:xfrm>
            <a:off x="4946336" y="4458005"/>
            <a:ext cx="2603500" cy="22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Woven Fabric Style Guide | ACP Composite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"/>
          <a:stretch/>
        </p:blipFill>
        <p:spPr bwMode="auto">
          <a:xfrm>
            <a:off x="5067457" y="1584960"/>
            <a:ext cx="2363748" cy="224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263891" y="4134318"/>
            <a:ext cx="193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Honeycomb Weave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317395" y="1277183"/>
            <a:ext cx="1932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4HS Satin Weave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381030" y="2910792"/>
            <a:ext cx="2273364" cy="86177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Easiest to work with for flat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Easiest to handle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141083" y="6036813"/>
            <a:ext cx="2178531" cy="33855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600"/>
            </a:lvl1pPr>
          </a:lstStyle>
          <a:p>
            <a:r>
              <a:rPr lang="en-US" dirty="0" smtClean="0"/>
              <a:t>Looks neat ???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7210" y="2968386"/>
            <a:ext cx="2273364" cy="830997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Conforms to holes, 3D shapes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Difficult to handle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514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Composite Manufacturing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8138" y="1474021"/>
            <a:ext cx="8229600" cy="1447800"/>
          </a:xfrm>
        </p:spPr>
        <p:txBody>
          <a:bodyPr/>
          <a:lstStyle/>
          <a:p>
            <a:r>
              <a:rPr lang="en-US" dirty="0" smtClean="0"/>
              <a:t>“Carbon Fiber Reinforced Polymer (…) fabrication has been described as a black art. </a:t>
            </a:r>
            <a:r>
              <a:rPr lang="en-US" b="1" dirty="0" smtClean="0"/>
              <a:t>What is it, really?</a:t>
            </a:r>
            <a:r>
              <a:rPr lang="en-US" dirty="0" smtClean="0"/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04816" y="2423316"/>
            <a:ext cx="5327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www.mmsonline.com/articles/getting-to-know-black-aluminum</a:t>
            </a:r>
            <a:endParaRPr lang="en-US" sz="1400" dirty="0" smtClean="0"/>
          </a:p>
        </p:txBody>
      </p:sp>
      <p:pic>
        <p:nvPicPr>
          <p:cNvPr id="2050" name="Picture 2" descr="Shopping for a Massage Chair? Here are some things you should know! –  Hitr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995" y="1474022"/>
            <a:ext cx="1750753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63985" y="3380094"/>
            <a:ext cx="11288579" cy="3314422"/>
            <a:chOff x="563985" y="3380094"/>
            <a:chExt cx="11288579" cy="3314422"/>
          </a:xfrm>
        </p:grpSpPr>
        <p:grpSp>
          <p:nvGrpSpPr>
            <p:cNvPr id="5" name="Group 4"/>
            <p:cNvGrpSpPr/>
            <p:nvPr/>
          </p:nvGrpSpPr>
          <p:grpSpPr>
            <a:xfrm>
              <a:off x="1979678" y="3380094"/>
              <a:ext cx="9872886" cy="3314422"/>
              <a:chOff x="1828800" y="3273622"/>
              <a:chExt cx="8988485" cy="3017520"/>
            </a:xfrm>
          </p:grpSpPr>
          <p:pic>
            <p:nvPicPr>
              <p:cNvPr id="4" name="Picture 2" descr="http://www.cnccookbook.com/img/OthersProjects/Carbon/SkyL39/P1012054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828800" y="3273622"/>
                <a:ext cx="4023360" cy="3017520"/>
              </a:xfrm>
              <a:prstGeom prst="rect">
                <a:avLst/>
              </a:prstGeom>
              <a:noFill/>
            </p:spPr>
          </p:pic>
          <p:pic>
            <p:nvPicPr>
              <p:cNvPr id="21510" name="Picture 6" descr="http://happyharvest.bonneyweb.com/dinoeggs-pm2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97079" y="3273622"/>
                <a:ext cx="4020206" cy="3017520"/>
              </a:xfrm>
              <a:prstGeom prst="rect">
                <a:avLst/>
              </a:prstGeom>
              <a:noFill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083671" y="4318336"/>
                <a:ext cx="481897" cy="840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dirty="0">
                    <a:latin typeface="Calibri"/>
                    <a:cs typeface="Calibri"/>
                  </a:rPr>
                  <a:t>≈</a:t>
                </a:r>
                <a:endParaRPr lang="en-US" sz="5400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63985" y="4660668"/>
              <a:ext cx="1233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Answer: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2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232"/>
            <a:ext cx="5920740" cy="484173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Molds </a:t>
            </a:r>
            <a:r>
              <a:rPr lang="en-US" sz="2400" dirty="0"/>
              <a:t>may be metal, composite, plastic, whatever</a:t>
            </a:r>
          </a:p>
          <a:p>
            <a:r>
              <a:rPr lang="en-US" sz="2400" dirty="0"/>
              <a:t>May be solid or compliant (silicone, etc) </a:t>
            </a:r>
          </a:p>
          <a:p>
            <a:r>
              <a:rPr lang="en-US" sz="2400" dirty="0" smtClean="0"/>
              <a:t>Release agents must be used for most molds</a:t>
            </a:r>
          </a:p>
          <a:p>
            <a:r>
              <a:rPr lang="en-US" sz="2400" dirty="0" smtClean="0"/>
              <a:t>Molds are often painted before layup; paint will stay with composite part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pic>
        <p:nvPicPr>
          <p:cNvPr id="49154" name="Picture 2" descr="http://static.rcgroups.net/forums/attachments/1/7/9/9/5/7/a2456057-4-DSCF08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1541448"/>
            <a:ext cx="5059680" cy="40240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253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Lay-up Process Basics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885950" y="5303969"/>
            <a:ext cx="3954780" cy="1478280"/>
          </a:xfrm>
          <a:custGeom>
            <a:avLst/>
            <a:gdLst>
              <a:gd name="connsiteX0" fmla="*/ 0 w 3954780"/>
              <a:gd name="connsiteY0" fmla="*/ 0 h 1478280"/>
              <a:gd name="connsiteX1" fmla="*/ 297919 w 3954780"/>
              <a:gd name="connsiteY1" fmla="*/ 0 h 1478280"/>
              <a:gd name="connsiteX2" fmla="*/ 305796 w 3954780"/>
              <a:gd name="connsiteY2" fmla="*/ 81198 h 1478280"/>
              <a:gd name="connsiteX3" fmla="*/ 1965960 w 3954780"/>
              <a:gd name="connsiteY3" fmla="*/ 861060 h 1478280"/>
              <a:gd name="connsiteX4" fmla="*/ 3626125 w 3954780"/>
              <a:gd name="connsiteY4" fmla="*/ 81198 h 1478280"/>
              <a:gd name="connsiteX5" fmla="*/ 3634001 w 3954780"/>
              <a:gd name="connsiteY5" fmla="*/ 0 h 1478280"/>
              <a:gd name="connsiteX6" fmla="*/ 3954780 w 3954780"/>
              <a:gd name="connsiteY6" fmla="*/ 0 h 1478280"/>
              <a:gd name="connsiteX7" fmla="*/ 3954780 w 3954780"/>
              <a:gd name="connsiteY7" fmla="*/ 1478280 h 1478280"/>
              <a:gd name="connsiteX8" fmla="*/ 0 w 3954780"/>
              <a:gd name="connsiteY8" fmla="*/ 1478280 h 147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54780" h="1478280">
                <a:moveTo>
                  <a:pt x="0" y="0"/>
                </a:moveTo>
                <a:lnTo>
                  <a:pt x="297919" y="0"/>
                </a:lnTo>
                <a:lnTo>
                  <a:pt x="305796" y="81198"/>
                </a:lnTo>
                <a:cubicBezTo>
                  <a:pt x="391254" y="519235"/>
                  <a:pt x="1101921" y="861060"/>
                  <a:pt x="1965960" y="861060"/>
                </a:cubicBezTo>
                <a:cubicBezTo>
                  <a:pt x="2830000" y="861060"/>
                  <a:pt x="3540666" y="519235"/>
                  <a:pt x="3626125" y="81198"/>
                </a:cubicBezTo>
                <a:lnTo>
                  <a:pt x="3634001" y="0"/>
                </a:lnTo>
                <a:lnTo>
                  <a:pt x="3954780" y="0"/>
                </a:lnTo>
                <a:lnTo>
                  <a:pt x="3954780" y="1478280"/>
                </a:lnTo>
                <a:lnTo>
                  <a:pt x="0" y="14782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Mold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>
            <a:off x="2228850" y="4430664"/>
            <a:ext cx="3246120" cy="1696170"/>
          </a:xfrm>
          <a:prstGeom prst="arc">
            <a:avLst>
              <a:gd name="adj1" fmla="val 41203"/>
              <a:gd name="adj2" fmla="val 10728365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>
            <a:off x="2228850" y="3101340"/>
            <a:ext cx="3246120" cy="1696170"/>
          </a:xfrm>
          <a:prstGeom prst="arc">
            <a:avLst>
              <a:gd name="adj1" fmla="val 41203"/>
              <a:gd name="adj2" fmla="val 1072836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>
            <a:off x="2305050" y="2882076"/>
            <a:ext cx="3093720" cy="1616538"/>
          </a:xfrm>
          <a:prstGeom prst="arc">
            <a:avLst>
              <a:gd name="adj1" fmla="val 41203"/>
              <a:gd name="adj2" fmla="val 10728365"/>
            </a:avLst>
          </a:prstGeom>
          <a:ln w="76200">
            <a:solidFill>
              <a:srgbClr val="E9D6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>
            <a:off x="2345515" y="2564025"/>
            <a:ext cx="3012790" cy="1574250"/>
          </a:xfrm>
          <a:prstGeom prst="arc">
            <a:avLst>
              <a:gd name="adj1" fmla="val 41203"/>
              <a:gd name="adj2" fmla="val 1072836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061210" y="1785065"/>
            <a:ext cx="3642360" cy="1616538"/>
            <a:chOff x="1013460" y="2089596"/>
            <a:chExt cx="3642360" cy="1616538"/>
          </a:xfrm>
        </p:grpSpPr>
        <p:sp>
          <p:nvSpPr>
            <p:cNvPr id="16" name="Arc 15"/>
            <p:cNvSpPr/>
            <p:nvPr/>
          </p:nvSpPr>
          <p:spPr>
            <a:xfrm>
              <a:off x="1257300" y="2089596"/>
              <a:ext cx="3093720" cy="1616538"/>
            </a:xfrm>
            <a:prstGeom prst="arc">
              <a:avLst>
                <a:gd name="adj1" fmla="val 9824"/>
                <a:gd name="adj2" fmla="val 10792268"/>
              </a:avLst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013460" y="2900130"/>
              <a:ext cx="24384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51020" y="2900130"/>
              <a:ext cx="3048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Arc 22"/>
          <p:cNvSpPr/>
          <p:nvPr/>
        </p:nvSpPr>
        <p:spPr>
          <a:xfrm>
            <a:off x="2393786" y="1373107"/>
            <a:ext cx="2916248" cy="1523804"/>
          </a:xfrm>
          <a:prstGeom prst="arc">
            <a:avLst>
              <a:gd name="adj1" fmla="val 41203"/>
              <a:gd name="adj2" fmla="val 10728365"/>
            </a:avLst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1858911" y="1522143"/>
            <a:ext cx="4011562" cy="425628"/>
          </a:xfrm>
          <a:custGeom>
            <a:avLst/>
            <a:gdLst>
              <a:gd name="connsiteX0" fmla="*/ 0 w 4011562"/>
              <a:gd name="connsiteY0" fmla="*/ 169607 h 420329"/>
              <a:gd name="connsiteX1" fmla="*/ 700549 w 4011562"/>
              <a:gd name="connsiteY1" fmla="*/ 169607 h 420329"/>
              <a:gd name="connsiteX2" fmla="*/ 995516 w 4011562"/>
              <a:gd name="connsiteY2" fmla="*/ 353962 h 420329"/>
              <a:gd name="connsiteX3" fmla="*/ 1659194 w 4011562"/>
              <a:gd name="connsiteY3" fmla="*/ 0 h 420329"/>
              <a:gd name="connsiteX4" fmla="*/ 2529349 w 4011562"/>
              <a:gd name="connsiteY4" fmla="*/ 420329 h 420329"/>
              <a:gd name="connsiteX5" fmla="*/ 3244645 w 4011562"/>
              <a:gd name="connsiteY5" fmla="*/ 103239 h 420329"/>
              <a:gd name="connsiteX6" fmla="*/ 3414252 w 4011562"/>
              <a:gd name="connsiteY6" fmla="*/ 199103 h 420329"/>
              <a:gd name="connsiteX7" fmla="*/ 4011562 w 4011562"/>
              <a:gd name="connsiteY7" fmla="*/ 199103 h 420329"/>
              <a:gd name="connsiteX0" fmla="*/ 0 w 4011562"/>
              <a:gd name="connsiteY0" fmla="*/ 169873 h 420595"/>
              <a:gd name="connsiteX1" fmla="*/ 700549 w 4011562"/>
              <a:gd name="connsiteY1" fmla="*/ 169873 h 420595"/>
              <a:gd name="connsiteX2" fmla="*/ 995516 w 4011562"/>
              <a:gd name="connsiteY2" fmla="*/ 354228 h 420595"/>
              <a:gd name="connsiteX3" fmla="*/ 1659194 w 4011562"/>
              <a:gd name="connsiteY3" fmla="*/ 266 h 420595"/>
              <a:gd name="connsiteX4" fmla="*/ 2529349 w 4011562"/>
              <a:gd name="connsiteY4" fmla="*/ 420595 h 420595"/>
              <a:gd name="connsiteX5" fmla="*/ 3244645 w 4011562"/>
              <a:gd name="connsiteY5" fmla="*/ 103505 h 420595"/>
              <a:gd name="connsiteX6" fmla="*/ 3414252 w 4011562"/>
              <a:gd name="connsiteY6" fmla="*/ 199369 h 420595"/>
              <a:gd name="connsiteX7" fmla="*/ 4011562 w 4011562"/>
              <a:gd name="connsiteY7" fmla="*/ 199369 h 420595"/>
              <a:gd name="connsiteX0" fmla="*/ 0 w 4011562"/>
              <a:gd name="connsiteY0" fmla="*/ 195822 h 446544"/>
              <a:gd name="connsiteX1" fmla="*/ 700549 w 4011562"/>
              <a:gd name="connsiteY1" fmla="*/ 195822 h 446544"/>
              <a:gd name="connsiteX2" fmla="*/ 995516 w 4011562"/>
              <a:gd name="connsiteY2" fmla="*/ 380177 h 446544"/>
              <a:gd name="connsiteX3" fmla="*/ 1659194 w 4011562"/>
              <a:gd name="connsiteY3" fmla="*/ 26215 h 446544"/>
              <a:gd name="connsiteX4" fmla="*/ 2529349 w 4011562"/>
              <a:gd name="connsiteY4" fmla="*/ 446544 h 446544"/>
              <a:gd name="connsiteX5" fmla="*/ 3244645 w 4011562"/>
              <a:gd name="connsiteY5" fmla="*/ 129454 h 446544"/>
              <a:gd name="connsiteX6" fmla="*/ 3414252 w 4011562"/>
              <a:gd name="connsiteY6" fmla="*/ 225318 h 446544"/>
              <a:gd name="connsiteX7" fmla="*/ 4011562 w 4011562"/>
              <a:gd name="connsiteY7" fmla="*/ 225318 h 446544"/>
              <a:gd name="connsiteX0" fmla="*/ 0 w 4011562"/>
              <a:gd name="connsiteY0" fmla="*/ 195822 h 467502"/>
              <a:gd name="connsiteX1" fmla="*/ 700549 w 4011562"/>
              <a:gd name="connsiteY1" fmla="*/ 195822 h 467502"/>
              <a:gd name="connsiteX2" fmla="*/ 995516 w 4011562"/>
              <a:gd name="connsiteY2" fmla="*/ 380177 h 467502"/>
              <a:gd name="connsiteX3" fmla="*/ 1659194 w 4011562"/>
              <a:gd name="connsiteY3" fmla="*/ 26215 h 467502"/>
              <a:gd name="connsiteX4" fmla="*/ 2529349 w 4011562"/>
              <a:gd name="connsiteY4" fmla="*/ 446544 h 467502"/>
              <a:gd name="connsiteX5" fmla="*/ 3244645 w 4011562"/>
              <a:gd name="connsiteY5" fmla="*/ 129454 h 467502"/>
              <a:gd name="connsiteX6" fmla="*/ 3414252 w 4011562"/>
              <a:gd name="connsiteY6" fmla="*/ 225318 h 467502"/>
              <a:gd name="connsiteX7" fmla="*/ 4011562 w 4011562"/>
              <a:gd name="connsiteY7" fmla="*/ 225318 h 467502"/>
              <a:gd name="connsiteX0" fmla="*/ 0 w 4011562"/>
              <a:gd name="connsiteY0" fmla="*/ 174595 h 425769"/>
              <a:gd name="connsiteX1" fmla="*/ 700549 w 4011562"/>
              <a:gd name="connsiteY1" fmla="*/ 174595 h 425769"/>
              <a:gd name="connsiteX2" fmla="*/ 995516 w 4011562"/>
              <a:gd name="connsiteY2" fmla="*/ 358950 h 425769"/>
              <a:gd name="connsiteX3" fmla="*/ 1917291 w 4011562"/>
              <a:gd name="connsiteY3" fmla="*/ 27110 h 425769"/>
              <a:gd name="connsiteX4" fmla="*/ 2529349 w 4011562"/>
              <a:gd name="connsiteY4" fmla="*/ 425317 h 425769"/>
              <a:gd name="connsiteX5" fmla="*/ 3244645 w 4011562"/>
              <a:gd name="connsiteY5" fmla="*/ 108227 h 425769"/>
              <a:gd name="connsiteX6" fmla="*/ 3414252 w 4011562"/>
              <a:gd name="connsiteY6" fmla="*/ 204091 h 425769"/>
              <a:gd name="connsiteX7" fmla="*/ 4011562 w 4011562"/>
              <a:gd name="connsiteY7" fmla="*/ 204091 h 425769"/>
              <a:gd name="connsiteX0" fmla="*/ 0 w 4011562"/>
              <a:gd name="connsiteY0" fmla="*/ 174595 h 425686"/>
              <a:gd name="connsiteX1" fmla="*/ 700549 w 4011562"/>
              <a:gd name="connsiteY1" fmla="*/ 174595 h 425686"/>
              <a:gd name="connsiteX2" fmla="*/ 995516 w 4011562"/>
              <a:gd name="connsiteY2" fmla="*/ 358950 h 425686"/>
              <a:gd name="connsiteX3" fmla="*/ 1917291 w 4011562"/>
              <a:gd name="connsiteY3" fmla="*/ 27110 h 425686"/>
              <a:gd name="connsiteX4" fmla="*/ 2529349 w 4011562"/>
              <a:gd name="connsiteY4" fmla="*/ 425317 h 425686"/>
              <a:gd name="connsiteX5" fmla="*/ 3244645 w 4011562"/>
              <a:gd name="connsiteY5" fmla="*/ 108227 h 425686"/>
              <a:gd name="connsiteX6" fmla="*/ 3414252 w 4011562"/>
              <a:gd name="connsiteY6" fmla="*/ 204091 h 425686"/>
              <a:gd name="connsiteX7" fmla="*/ 4011562 w 4011562"/>
              <a:gd name="connsiteY7" fmla="*/ 204091 h 425686"/>
              <a:gd name="connsiteX0" fmla="*/ 0 w 4011562"/>
              <a:gd name="connsiteY0" fmla="*/ 174595 h 425686"/>
              <a:gd name="connsiteX1" fmla="*/ 700549 w 4011562"/>
              <a:gd name="connsiteY1" fmla="*/ 174595 h 425686"/>
              <a:gd name="connsiteX2" fmla="*/ 995516 w 4011562"/>
              <a:gd name="connsiteY2" fmla="*/ 358950 h 425686"/>
              <a:gd name="connsiteX3" fmla="*/ 1917291 w 4011562"/>
              <a:gd name="connsiteY3" fmla="*/ 27110 h 425686"/>
              <a:gd name="connsiteX4" fmla="*/ 2529349 w 4011562"/>
              <a:gd name="connsiteY4" fmla="*/ 425317 h 425686"/>
              <a:gd name="connsiteX5" fmla="*/ 3244645 w 4011562"/>
              <a:gd name="connsiteY5" fmla="*/ 108227 h 425686"/>
              <a:gd name="connsiteX6" fmla="*/ 3414252 w 4011562"/>
              <a:gd name="connsiteY6" fmla="*/ 204091 h 425686"/>
              <a:gd name="connsiteX7" fmla="*/ 4011562 w 4011562"/>
              <a:gd name="connsiteY7" fmla="*/ 204091 h 425686"/>
              <a:gd name="connsiteX0" fmla="*/ 0 w 4011562"/>
              <a:gd name="connsiteY0" fmla="*/ 174595 h 425615"/>
              <a:gd name="connsiteX1" fmla="*/ 700549 w 4011562"/>
              <a:gd name="connsiteY1" fmla="*/ 174595 h 425615"/>
              <a:gd name="connsiteX2" fmla="*/ 995516 w 4011562"/>
              <a:gd name="connsiteY2" fmla="*/ 358950 h 425615"/>
              <a:gd name="connsiteX3" fmla="*/ 1917291 w 4011562"/>
              <a:gd name="connsiteY3" fmla="*/ 27110 h 425615"/>
              <a:gd name="connsiteX4" fmla="*/ 2529349 w 4011562"/>
              <a:gd name="connsiteY4" fmla="*/ 425317 h 425615"/>
              <a:gd name="connsiteX5" fmla="*/ 3084625 w 4011562"/>
              <a:gd name="connsiteY5" fmla="*/ 100607 h 425615"/>
              <a:gd name="connsiteX6" fmla="*/ 3414252 w 4011562"/>
              <a:gd name="connsiteY6" fmla="*/ 204091 h 425615"/>
              <a:gd name="connsiteX7" fmla="*/ 4011562 w 4011562"/>
              <a:gd name="connsiteY7" fmla="*/ 204091 h 425615"/>
              <a:gd name="connsiteX0" fmla="*/ 0 w 4011562"/>
              <a:gd name="connsiteY0" fmla="*/ 174595 h 425628"/>
              <a:gd name="connsiteX1" fmla="*/ 700549 w 4011562"/>
              <a:gd name="connsiteY1" fmla="*/ 174595 h 425628"/>
              <a:gd name="connsiteX2" fmla="*/ 995516 w 4011562"/>
              <a:gd name="connsiteY2" fmla="*/ 358950 h 425628"/>
              <a:gd name="connsiteX3" fmla="*/ 1917291 w 4011562"/>
              <a:gd name="connsiteY3" fmla="*/ 27110 h 425628"/>
              <a:gd name="connsiteX4" fmla="*/ 2529349 w 4011562"/>
              <a:gd name="connsiteY4" fmla="*/ 425317 h 425628"/>
              <a:gd name="connsiteX5" fmla="*/ 3084625 w 4011562"/>
              <a:gd name="connsiteY5" fmla="*/ 100607 h 425628"/>
              <a:gd name="connsiteX6" fmla="*/ 3414252 w 4011562"/>
              <a:gd name="connsiteY6" fmla="*/ 204091 h 425628"/>
              <a:gd name="connsiteX7" fmla="*/ 4011562 w 4011562"/>
              <a:gd name="connsiteY7" fmla="*/ 204091 h 42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11562" h="425628">
                <a:moveTo>
                  <a:pt x="0" y="174595"/>
                </a:moveTo>
                <a:lnTo>
                  <a:pt x="700549" y="174595"/>
                </a:lnTo>
                <a:cubicBezTo>
                  <a:pt x="866468" y="205321"/>
                  <a:pt x="792726" y="383531"/>
                  <a:pt x="995516" y="358950"/>
                </a:cubicBezTo>
                <a:cubicBezTo>
                  <a:pt x="1198306" y="334369"/>
                  <a:pt x="1627239" y="-113000"/>
                  <a:pt x="1917291" y="27110"/>
                </a:cubicBezTo>
                <a:cubicBezTo>
                  <a:pt x="2121310" y="159846"/>
                  <a:pt x="2334793" y="413068"/>
                  <a:pt x="2529349" y="425317"/>
                </a:cubicBezTo>
                <a:cubicBezTo>
                  <a:pt x="2723905" y="437567"/>
                  <a:pt x="2868069" y="83892"/>
                  <a:pt x="3084625" y="100607"/>
                </a:cubicBezTo>
                <a:cubicBezTo>
                  <a:pt x="3301181" y="117322"/>
                  <a:pt x="3304376" y="169596"/>
                  <a:pt x="3414252" y="204091"/>
                </a:cubicBezTo>
                <a:lnTo>
                  <a:pt x="4011562" y="204091"/>
                </a:lnTo>
              </a:path>
            </a:pathLst>
          </a:custGeom>
          <a:noFill/>
          <a:ln>
            <a:solidFill>
              <a:srgbClr val="20A5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LOCTITE FREKOTE 770 NC RELEASE AGENT 9.6OZ AEROSOL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4" t="9936" r="32785" b="6580"/>
          <a:stretch/>
        </p:blipFill>
        <p:spPr bwMode="auto">
          <a:xfrm rot="19883847">
            <a:off x="5961793" y="4447897"/>
            <a:ext cx="762000" cy="184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Plain Weave Carbon Fiber Clo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942" y="4237581"/>
            <a:ext cx="870140" cy="87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hacell and Core Materials - CST The Composites Store, Inc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40" y="3051440"/>
            <a:ext cx="1625723" cy="10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gs Epoxy Resins | Aircraft Spru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834" y="4000565"/>
            <a:ext cx="1018672" cy="12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952758" y="5637426"/>
            <a:ext cx="34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 agent (spray, wipe, or wax)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269506" y="4303319"/>
            <a:ext cx="73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Epoxy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9896772" y="4366260"/>
            <a:ext cx="3946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398769" y="4366260"/>
            <a:ext cx="3404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5472606" y="3756660"/>
            <a:ext cx="1198704" cy="0"/>
          </a:xfrm>
          <a:prstGeom prst="straightConnector1">
            <a:avLst/>
          </a:prstGeom>
          <a:ln>
            <a:solidFill>
              <a:srgbClr val="E9D6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924980" y="5242793"/>
            <a:ext cx="104077" cy="56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684615" y="5252454"/>
            <a:ext cx="104077" cy="56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4" name="Picture 10" descr="Sealant Tape – Pacific Coast Composit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4" y="4830189"/>
            <a:ext cx="1157534" cy="115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>
            <a:off x="1422850" y="5276212"/>
            <a:ext cx="419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2736" y="4612844"/>
            <a:ext cx="11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Butyl tape</a:t>
            </a:r>
            <a:endParaRPr lang="en-US" dirty="0"/>
          </a:p>
        </p:txBody>
      </p:sp>
      <p:cxnSp>
        <p:nvCxnSpPr>
          <p:cNvPr id="45" name="Curved Connector 44"/>
          <p:cNvCxnSpPr/>
          <p:nvPr/>
        </p:nvCxnSpPr>
        <p:spPr>
          <a:xfrm rot="10800000">
            <a:off x="5398770" y="3473246"/>
            <a:ext cx="1016778" cy="89301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26421" y="4354349"/>
            <a:ext cx="129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Fabric (wet)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382990" y="3373116"/>
            <a:ext cx="116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Foam core</a:t>
            </a:r>
            <a:endParaRPr lang="en-US" dirty="0"/>
          </a:p>
        </p:txBody>
      </p:sp>
      <p:pic>
        <p:nvPicPr>
          <p:cNvPr id="6156" name="Picture 12" descr="WL3700-P16-001&quot;-60&quot;-2000' SHT 25µ-1,524m-609,6m SH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48" r="21484" b="13733"/>
          <a:stretch/>
        </p:blipFill>
        <p:spPr bwMode="auto">
          <a:xfrm>
            <a:off x="8819252" y="2232896"/>
            <a:ext cx="1472127" cy="109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10206144" y="2443976"/>
            <a:ext cx="1973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Porous release film</a:t>
            </a:r>
          </a:p>
          <a:p>
            <a:r>
              <a:rPr lang="en-US" dirty="0" smtClean="0"/>
              <a:t>(or peel ply)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751822" y="2602754"/>
            <a:ext cx="2949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8" name="Picture 14" descr="Breather Fabric 4 oz. X 60″ | Fiberglass Warehouse - Fiberglass Warehous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4" y="1649428"/>
            <a:ext cx="1326776" cy="132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1359785" y="2185919"/>
            <a:ext cx="896994" cy="0"/>
          </a:xfrm>
          <a:prstGeom prst="straightConnector1">
            <a:avLst/>
          </a:prstGeom>
          <a:ln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82736" y="1376812"/>
            <a:ext cx="100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Breather</a:t>
            </a:r>
            <a:endParaRPr lang="en-US" dirty="0"/>
          </a:p>
        </p:txBody>
      </p:sp>
      <p:pic>
        <p:nvPicPr>
          <p:cNvPr id="6164" name="Picture 20" descr="Stretchlon 200 vacuum bagging fil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12" y="1313893"/>
            <a:ext cx="1101398" cy="11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7661064" y="1514336"/>
            <a:ext cx="13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Bagging film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904222" y="1718834"/>
            <a:ext cx="572778" cy="0"/>
          </a:xfrm>
          <a:prstGeom prst="straightConnector1">
            <a:avLst/>
          </a:prstGeom>
          <a:ln>
            <a:solidFill>
              <a:srgbClr val="2CAC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ROHACELL® IG-F - Evonik Industri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899" y="210172"/>
            <a:ext cx="2777256" cy="15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Freeform 60"/>
          <p:cNvSpPr/>
          <p:nvPr/>
        </p:nvSpPr>
        <p:spPr>
          <a:xfrm>
            <a:off x="4076700" y="4861560"/>
            <a:ext cx="1615440" cy="830580"/>
          </a:xfrm>
          <a:custGeom>
            <a:avLst/>
            <a:gdLst>
              <a:gd name="connsiteX0" fmla="*/ 0 w 1615440"/>
              <a:gd name="connsiteY0" fmla="*/ 815340 h 830580"/>
              <a:gd name="connsiteX1" fmla="*/ 1615440 w 1615440"/>
              <a:gd name="connsiteY1" fmla="*/ 0 h 830580"/>
              <a:gd name="connsiteX2" fmla="*/ 990600 w 1615440"/>
              <a:gd name="connsiteY2" fmla="*/ 83058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5440" h="830580">
                <a:moveTo>
                  <a:pt x="0" y="815340"/>
                </a:moveTo>
                <a:lnTo>
                  <a:pt x="1615440" y="0"/>
                </a:lnTo>
                <a:lnTo>
                  <a:pt x="990600" y="830580"/>
                </a:lnTo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3000">
                <a:schemeClr val="accent2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7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Lay-up Process Basics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46211" y="3739577"/>
            <a:ext cx="6155196" cy="3042672"/>
            <a:chOff x="1846211" y="3739577"/>
            <a:chExt cx="6155196" cy="3042672"/>
          </a:xfrm>
        </p:grpSpPr>
        <p:sp>
          <p:nvSpPr>
            <p:cNvPr id="9" name="Freeform 8"/>
            <p:cNvSpPr/>
            <p:nvPr/>
          </p:nvSpPr>
          <p:spPr>
            <a:xfrm>
              <a:off x="1885950" y="5303969"/>
              <a:ext cx="3954780" cy="1478280"/>
            </a:xfrm>
            <a:custGeom>
              <a:avLst/>
              <a:gdLst>
                <a:gd name="connsiteX0" fmla="*/ 0 w 3954780"/>
                <a:gd name="connsiteY0" fmla="*/ 0 h 1478280"/>
                <a:gd name="connsiteX1" fmla="*/ 297919 w 3954780"/>
                <a:gd name="connsiteY1" fmla="*/ 0 h 1478280"/>
                <a:gd name="connsiteX2" fmla="*/ 305796 w 3954780"/>
                <a:gd name="connsiteY2" fmla="*/ 81198 h 1478280"/>
                <a:gd name="connsiteX3" fmla="*/ 1965960 w 3954780"/>
                <a:gd name="connsiteY3" fmla="*/ 861060 h 1478280"/>
                <a:gd name="connsiteX4" fmla="*/ 3626125 w 3954780"/>
                <a:gd name="connsiteY4" fmla="*/ 81198 h 1478280"/>
                <a:gd name="connsiteX5" fmla="*/ 3634001 w 3954780"/>
                <a:gd name="connsiteY5" fmla="*/ 0 h 1478280"/>
                <a:gd name="connsiteX6" fmla="*/ 3954780 w 3954780"/>
                <a:gd name="connsiteY6" fmla="*/ 0 h 1478280"/>
                <a:gd name="connsiteX7" fmla="*/ 3954780 w 3954780"/>
                <a:gd name="connsiteY7" fmla="*/ 1478280 h 1478280"/>
                <a:gd name="connsiteX8" fmla="*/ 0 w 3954780"/>
                <a:gd name="connsiteY8" fmla="*/ 1478280 h 147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54780" h="1478280">
                  <a:moveTo>
                    <a:pt x="0" y="0"/>
                  </a:moveTo>
                  <a:lnTo>
                    <a:pt x="297919" y="0"/>
                  </a:lnTo>
                  <a:lnTo>
                    <a:pt x="305796" y="81198"/>
                  </a:lnTo>
                  <a:cubicBezTo>
                    <a:pt x="391254" y="519235"/>
                    <a:pt x="1101921" y="861060"/>
                    <a:pt x="1965960" y="861060"/>
                  </a:cubicBezTo>
                  <a:cubicBezTo>
                    <a:pt x="2830000" y="861060"/>
                    <a:pt x="3540666" y="519235"/>
                    <a:pt x="3626125" y="81198"/>
                  </a:cubicBezTo>
                  <a:lnTo>
                    <a:pt x="3634001" y="0"/>
                  </a:lnTo>
                  <a:lnTo>
                    <a:pt x="3954780" y="0"/>
                  </a:lnTo>
                  <a:lnTo>
                    <a:pt x="3954780" y="1478280"/>
                  </a:lnTo>
                  <a:lnTo>
                    <a:pt x="0" y="14782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Arc 11"/>
            <p:cNvSpPr/>
            <p:nvPr/>
          </p:nvSpPr>
          <p:spPr>
            <a:xfrm>
              <a:off x="2190749" y="4478419"/>
              <a:ext cx="3321845" cy="1686638"/>
            </a:xfrm>
            <a:prstGeom prst="arc">
              <a:avLst>
                <a:gd name="adj1" fmla="val 41203"/>
                <a:gd name="adj2" fmla="val 10728365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2203450" y="4451705"/>
              <a:ext cx="3298825" cy="1696170"/>
            </a:xfrm>
            <a:prstGeom prst="arc">
              <a:avLst>
                <a:gd name="adj1" fmla="val 41203"/>
                <a:gd name="adj2" fmla="val 1072836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2254251" y="4475926"/>
              <a:ext cx="3197224" cy="1616538"/>
            </a:xfrm>
            <a:prstGeom prst="arc">
              <a:avLst>
                <a:gd name="adj1" fmla="val 192404"/>
                <a:gd name="adj2" fmla="val 10646150"/>
              </a:avLst>
            </a:prstGeom>
            <a:ln w="76200">
              <a:solidFill>
                <a:srgbClr val="E9D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/>
            <p:cNvSpPr/>
            <p:nvPr/>
          </p:nvSpPr>
          <p:spPr>
            <a:xfrm>
              <a:off x="2284095" y="4469025"/>
              <a:ext cx="3135630" cy="1574250"/>
            </a:xfrm>
            <a:prstGeom prst="arc">
              <a:avLst>
                <a:gd name="adj1" fmla="val 201144"/>
                <a:gd name="adj2" fmla="val 106263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061210" y="4475925"/>
              <a:ext cx="3575209" cy="1548637"/>
              <a:chOff x="1013460" y="2089596"/>
              <a:chExt cx="3575209" cy="1616538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1257300" y="2089596"/>
                <a:ext cx="3093720" cy="1616538"/>
              </a:xfrm>
              <a:prstGeom prst="arc">
                <a:avLst>
                  <a:gd name="adj1" fmla="val 78009"/>
                  <a:gd name="adj2" fmla="val 10739538"/>
                </a:avLst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H="1">
                <a:off x="1013460" y="2930264"/>
                <a:ext cx="24384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4351020" y="2942993"/>
                <a:ext cx="237649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Arc 22"/>
            <p:cNvSpPr/>
            <p:nvPr/>
          </p:nvSpPr>
          <p:spPr>
            <a:xfrm>
              <a:off x="2355056" y="4467145"/>
              <a:ext cx="3004344" cy="1523804"/>
            </a:xfrm>
            <a:prstGeom prst="arc">
              <a:avLst>
                <a:gd name="adj1" fmla="val 132401"/>
                <a:gd name="adj2" fmla="val 10755395"/>
              </a:avLst>
            </a:prstGeom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1846211" y="5237657"/>
              <a:ext cx="4011562" cy="715088"/>
            </a:xfrm>
            <a:custGeom>
              <a:avLst/>
              <a:gdLst>
                <a:gd name="connsiteX0" fmla="*/ 0 w 4011562"/>
                <a:gd name="connsiteY0" fmla="*/ 169607 h 420329"/>
                <a:gd name="connsiteX1" fmla="*/ 700549 w 4011562"/>
                <a:gd name="connsiteY1" fmla="*/ 169607 h 420329"/>
                <a:gd name="connsiteX2" fmla="*/ 995516 w 4011562"/>
                <a:gd name="connsiteY2" fmla="*/ 353962 h 420329"/>
                <a:gd name="connsiteX3" fmla="*/ 1659194 w 4011562"/>
                <a:gd name="connsiteY3" fmla="*/ 0 h 420329"/>
                <a:gd name="connsiteX4" fmla="*/ 2529349 w 4011562"/>
                <a:gd name="connsiteY4" fmla="*/ 420329 h 420329"/>
                <a:gd name="connsiteX5" fmla="*/ 3244645 w 4011562"/>
                <a:gd name="connsiteY5" fmla="*/ 103239 h 420329"/>
                <a:gd name="connsiteX6" fmla="*/ 3414252 w 4011562"/>
                <a:gd name="connsiteY6" fmla="*/ 199103 h 420329"/>
                <a:gd name="connsiteX7" fmla="*/ 4011562 w 4011562"/>
                <a:gd name="connsiteY7" fmla="*/ 199103 h 420329"/>
                <a:gd name="connsiteX0" fmla="*/ 0 w 4011562"/>
                <a:gd name="connsiteY0" fmla="*/ 169873 h 420595"/>
                <a:gd name="connsiteX1" fmla="*/ 700549 w 4011562"/>
                <a:gd name="connsiteY1" fmla="*/ 169873 h 420595"/>
                <a:gd name="connsiteX2" fmla="*/ 995516 w 4011562"/>
                <a:gd name="connsiteY2" fmla="*/ 354228 h 420595"/>
                <a:gd name="connsiteX3" fmla="*/ 1659194 w 4011562"/>
                <a:gd name="connsiteY3" fmla="*/ 266 h 420595"/>
                <a:gd name="connsiteX4" fmla="*/ 2529349 w 4011562"/>
                <a:gd name="connsiteY4" fmla="*/ 420595 h 420595"/>
                <a:gd name="connsiteX5" fmla="*/ 3244645 w 4011562"/>
                <a:gd name="connsiteY5" fmla="*/ 103505 h 420595"/>
                <a:gd name="connsiteX6" fmla="*/ 3414252 w 4011562"/>
                <a:gd name="connsiteY6" fmla="*/ 199369 h 420595"/>
                <a:gd name="connsiteX7" fmla="*/ 4011562 w 4011562"/>
                <a:gd name="connsiteY7" fmla="*/ 199369 h 420595"/>
                <a:gd name="connsiteX0" fmla="*/ 0 w 4011562"/>
                <a:gd name="connsiteY0" fmla="*/ 195822 h 446544"/>
                <a:gd name="connsiteX1" fmla="*/ 700549 w 4011562"/>
                <a:gd name="connsiteY1" fmla="*/ 195822 h 446544"/>
                <a:gd name="connsiteX2" fmla="*/ 995516 w 4011562"/>
                <a:gd name="connsiteY2" fmla="*/ 380177 h 446544"/>
                <a:gd name="connsiteX3" fmla="*/ 1659194 w 4011562"/>
                <a:gd name="connsiteY3" fmla="*/ 26215 h 446544"/>
                <a:gd name="connsiteX4" fmla="*/ 2529349 w 4011562"/>
                <a:gd name="connsiteY4" fmla="*/ 446544 h 446544"/>
                <a:gd name="connsiteX5" fmla="*/ 3244645 w 4011562"/>
                <a:gd name="connsiteY5" fmla="*/ 129454 h 446544"/>
                <a:gd name="connsiteX6" fmla="*/ 3414252 w 4011562"/>
                <a:gd name="connsiteY6" fmla="*/ 225318 h 446544"/>
                <a:gd name="connsiteX7" fmla="*/ 4011562 w 4011562"/>
                <a:gd name="connsiteY7" fmla="*/ 225318 h 446544"/>
                <a:gd name="connsiteX0" fmla="*/ 0 w 4011562"/>
                <a:gd name="connsiteY0" fmla="*/ 195822 h 467502"/>
                <a:gd name="connsiteX1" fmla="*/ 700549 w 4011562"/>
                <a:gd name="connsiteY1" fmla="*/ 195822 h 467502"/>
                <a:gd name="connsiteX2" fmla="*/ 995516 w 4011562"/>
                <a:gd name="connsiteY2" fmla="*/ 380177 h 467502"/>
                <a:gd name="connsiteX3" fmla="*/ 1659194 w 4011562"/>
                <a:gd name="connsiteY3" fmla="*/ 26215 h 467502"/>
                <a:gd name="connsiteX4" fmla="*/ 2529349 w 4011562"/>
                <a:gd name="connsiteY4" fmla="*/ 446544 h 467502"/>
                <a:gd name="connsiteX5" fmla="*/ 3244645 w 4011562"/>
                <a:gd name="connsiteY5" fmla="*/ 129454 h 467502"/>
                <a:gd name="connsiteX6" fmla="*/ 3414252 w 4011562"/>
                <a:gd name="connsiteY6" fmla="*/ 225318 h 467502"/>
                <a:gd name="connsiteX7" fmla="*/ 4011562 w 4011562"/>
                <a:gd name="connsiteY7" fmla="*/ 225318 h 467502"/>
                <a:gd name="connsiteX0" fmla="*/ 0 w 4011562"/>
                <a:gd name="connsiteY0" fmla="*/ 174595 h 425769"/>
                <a:gd name="connsiteX1" fmla="*/ 700549 w 4011562"/>
                <a:gd name="connsiteY1" fmla="*/ 174595 h 425769"/>
                <a:gd name="connsiteX2" fmla="*/ 995516 w 4011562"/>
                <a:gd name="connsiteY2" fmla="*/ 358950 h 425769"/>
                <a:gd name="connsiteX3" fmla="*/ 1917291 w 4011562"/>
                <a:gd name="connsiteY3" fmla="*/ 27110 h 425769"/>
                <a:gd name="connsiteX4" fmla="*/ 2529349 w 4011562"/>
                <a:gd name="connsiteY4" fmla="*/ 425317 h 425769"/>
                <a:gd name="connsiteX5" fmla="*/ 3244645 w 4011562"/>
                <a:gd name="connsiteY5" fmla="*/ 108227 h 425769"/>
                <a:gd name="connsiteX6" fmla="*/ 3414252 w 4011562"/>
                <a:gd name="connsiteY6" fmla="*/ 204091 h 425769"/>
                <a:gd name="connsiteX7" fmla="*/ 4011562 w 4011562"/>
                <a:gd name="connsiteY7" fmla="*/ 204091 h 425769"/>
                <a:gd name="connsiteX0" fmla="*/ 0 w 4011562"/>
                <a:gd name="connsiteY0" fmla="*/ 174595 h 425686"/>
                <a:gd name="connsiteX1" fmla="*/ 700549 w 4011562"/>
                <a:gd name="connsiteY1" fmla="*/ 174595 h 425686"/>
                <a:gd name="connsiteX2" fmla="*/ 995516 w 4011562"/>
                <a:gd name="connsiteY2" fmla="*/ 358950 h 425686"/>
                <a:gd name="connsiteX3" fmla="*/ 1917291 w 4011562"/>
                <a:gd name="connsiteY3" fmla="*/ 27110 h 425686"/>
                <a:gd name="connsiteX4" fmla="*/ 2529349 w 4011562"/>
                <a:gd name="connsiteY4" fmla="*/ 425317 h 425686"/>
                <a:gd name="connsiteX5" fmla="*/ 3244645 w 4011562"/>
                <a:gd name="connsiteY5" fmla="*/ 108227 h 425686"/>
                <a:gd name="connsiteX6" fmla="*/ 3414252 w 4011562"/>
                <a:gd name="connsiteY6" fmla="*/ 204091 h 425686"/>
                <a:gd name="connsiteX7" fmla="*/ 4011562 w 4011562"/>
                <a:gd name="connsiteY7" fmla="*/ 204091 h 425686"/>
                <a:gd name="connsiteX0" fmla="*/ 0 w 4011562"/>
                <a:gd name="connsiteY0" fmla="*/ 174595 h 425686"/>
                <a:gd name="connsiteX1" fmla="*/ 700549 w 4011562"/>
                <a:gd name="connsiteY1" fmla="*/ 174595 h 425686"/>
                <a:gd name="connsiteX2" fmla="*/ 995516 w 4011562"/>
                <a:gd name="connsiteY2" fmla="*/ 358950 h 425686"/>
                <a:gd name="connsiteX3" fmla="*/ 1917291 w 4011562"/>
                <a:gd name="connsiteY3" fmla="*/ 27110 h 425686"/>
                <a:gd name="connsiteX4" fmla="*/ 2529349 w 4011562"/>
                <a:gd name="connsiteY4" fmla="*/ 425317 h 425686"/>
                <a:gd name="connsiteX5" fmla="*/ 3244645 w 4011562"/>
                <a:gd name="connsiteY5" fmla="*/ 108227 h 425686"/>
                <a:gd name="connsiteX6" fmla="*/ 3414252 w 4011562"/>
                <a:gd name="connsiteY6" fmla="*/ 204091 h 425686"/>
                <a:gd name="connsiteX7" fmla="*/ 4011562 w 4011562"/>
                <a:gd name="connsiteY7" fmla="*/ 204091 h 425686"/>
                <a:gd name="connsiteX0" fmla="*/ 0 w 4011562"/>
                <a:gd name="connsiteY0" fmla="*/ 174595 h 425615"/>
                <a:gd name="connsiteX1" fmla="*/ 700549 w 4011562"/>
                <a:gd name="connsiteY1" fmla="*/ 174595 h 425615"/>
                <a:gd name="connsiteX2" fmla="*/ 995516 w 4011562"/>
                <a:gd name="connsiteY2" fmla="*/ 358950 h 425615"/>
                <a:gd name="connsiteX3" fmla="*/ 1917291 w 4011562"/>
                <a:gd name="connsiteY3" fmla="*/ 27110 h 425615"/>
                <a:gd name="connsiteX4" fmla="*/ 2529349 w 4011562"/>
                <a:gd name="connsiteY4" fmla="*/ 425317 h 425615"/>
                <a:gd name="connsiteX5" fmla="*/ 3084625 w 4011562"/>
                <a:gd name="connsiteY5" fmla="*/ 100607 h 425615"/>
                <a:gd name="connsiteX6" fmla="*/ 3414252 w 4011562"/>
                <a:gd name="connsiteY6" fmla="*/ 204091 h 425615"/>
                <a:gd name="connsiteX7" fmla="*/ 4011562 w 4011562"/>
                <a:gd name="connsiteY7" fmla="*/ 204091 h 425615"/>
                <a:gd name="connsiteX0" fmla="*/ 0 w 4011562"/>
                <a:gd name="connsiteY0" fmla="*/ 174595 h 425628"/>
                <a:gd name="connsiteX1" fmla="*/ 700549 w 4011562"/>
                <a:gd name="connsiteY1" fmla="*/ 174595 h 425628"/>
                <a:gd name="connsiteX2" fmla="*/ 995516 w 4011562"/>
                <a:gd name="connsiteY2" fmla="*/ 358950 h 425628"/>
                <a:gd name="connsiteX3" fmla="*/ 1917291 w 4011562"/>
                <a:gd name="connsiteY3" fmla="*/ 27110 h 425628"/>
                <a:gd name="connsiteX4" fmla="*/ 2529349 w 4011562"/>
                <a:gd name="connsiteY4" fmla="*/ 425317 h 425628"/>
                <a:gd name="connsiteX5" fmla="*/ 3084625 w 4011562"/>
                <a:gd name="connsiteY5" fmla="*/ 100607 h 425628"/>
                <a:gd name="connsiteX6" fmla="*/ 3414252 w 4011562"/>
                <a:gd name="connsiteY6" fmla="*/ 204091 h 425628"/>
                <a:gd name="connsiteX7" fmla="*/ 4011562 w 4011562"/>
                <a:gd name="connsiteY7" fmla="*/ 204091 h 425628"/>
                <a:gd name="connsiteX0" fmla="*/ 0 w 4011562"/>
                <a:gd name="connsiteY0" fmla="*/ 174595 h 646329"/>
                <a:gd name="connsiteX1" fmla="*/ 700549 w 4011562"/>
                <a:gd name="connsiteY1" fmla="*/ 174595 h 646329"/>
                <a:gd name="connsiteX2" fmla="*/ 995516 w 4011562"/>
                <a:gd name="connsiteY2" fmla="*/ 358950 h 646329"/>
                <a:gd name="connsiteX3" fmla="*/ 1917291 w 4011562"/>
                <a:gd name="connsiteY3" fmla="*/ 27110 h 646329"/>
                <a:gd name="connsiteX4" fmla="*/ 2529349 w 4011562"/>
                <a:gd name="connsiteY4" fmla="*/ 425317 h 646329"/>
                <a:gd name="connsiteX5" fmla="*/ 3029856 w 4011562"/>
                <a:gd name="connsiteY5" fmla="*/ 645914 h 646329"/>
                <a:gd name="connsiteX6" fmla="*/ 3414252 w 4011562"/>
                <a:gd name="connsiteY6" fmla="*/ 204091 h 646329"/>
                <a:gd name="connsiteX7" fmla="*/ 4011562 w 4011562"/>
                <a:gd name="connsiteY7" fmla="*/ 204091 h 646329"/>
                <a:gd name="connsiteX0" fmla="*/ 0 w 4011562"/>
                <a:gd name="connsiteY0" fmla="*/ 155507 h 780678"/>
                <a:gd name="connsiteX1" fmla="*/ 700549 w 4011562"/>
                <a:gd name="connsiteY1" fmla="*/ 155507 h 780678"/>
                <a:gd name="connsiteX2" fmla="*/ 995516 w 4011562"/>
                <a:gd name="connsiteY2" fmla="*/ 339862 h 780678"/>
                <a:gd name="connsiteX3" fmla="*/ 1917291 w 4011562"/>
                <a:gd name="connsiteY3" fmla="*/ 8022 h 780678"/>
                <a:gd name="connsiteX4" fmla="*/ 2355518 w 4011562"/>
                <a:gd name="connsiteY4" fmla="*/ 741985 h 780678"/>
                <a:gd name="connsiteX5" fmla="*/ 3029856 w 4011562"/>
                <a:gd name="connsiteY5" fmla="*/ 626826 h 780678"/>
                <a:gd name="connsiteX6" fmla="*/ 3414252 w 4011562"/>
                <a:gd name="connsiteY6" fmla="*/ 185003 h 780678"/>
                <a:gd name="connsiteX7" fmla="*/ 4011562 w 4011562"/>
                <a:gd name="connsiteY7" fmla="*/ 185003 h 780678"/>
                <a:gd name="connsiteX0" fmla="*/ 0 w 4011562"/>
                <a:gd name="connsiteY0" fmla="*/ 0 h 664487"/>
                <a:gd name="connsiteX1" fmla="*/ 700549 w 4011562"/>
                <a:gd name="connsiteY1" fmla="*/ 0 h 664487"/>
                <a:gd name="connsiteX2" fmla="*/ 995516 w 4011562"/>
                <a:gd name="connsiteY2" fmla="*/ 184355 h 664487"/>
                <a:gd name="connsiteX3" fmla="*/ 1619635 w 4011562"/>
                <a:gd name="connsiteY3" fmla="*/ 640709 h 664487"/>
                <a:gd name="connsiteX4" fmla="*/ 2355518 w 4011562"/>
                <a:gd name="connsiteY4" fmla="*/ 586478 h 664487"/>
                <a:gd name="connsiteX5" fmla="*/ 3029856 w 4011562"/>
                <a:gd name="connsiteY5" fmla="*/ 471319 h 664487"/>
                <a:gd name="connsiteX6" fmla="*/ 3414252 w 4011562"/>
                <a:gd name="connsiteY6" fmla="*/ 29496 h 664487"/>
                <a:gd name="connsiteX7" fmla="*/ 4011562 w 4011562"/>
                <a:gd name="connsiteY7" fmla="*/ 29496 h 664487"/>
                <a:gd name="connsiteX0" fmla="*/ 0 w 4011562"/>
                <a:gd name="connsiteY0" fmla="*/ 0 h 664487"/>
                <a:gd name="connsiteX1" fmla="*/ 550530 w 4011562"/>
                <a:gd name="connsiteY1" fmla="*/ 7144 h 664487"/>
                <a:gd name="connsiteX2" fmla="*/ 995516 w 4011562"/>
                <a:gd name="connsiteY2" fmla="*/ 184355 h 664487"/>
                <a:gd name="connsiteX3" fmla="*/ 1619635 w 4011562"/>
                <a:gd name="connsiteY3" fmla="*/ 640709 h 664487"/>
                <a:gd name="connsiteX4" fmla="*/ 2355518 w 4011562"/>
                <a:gd name="connsiteY4" fmla="*/ 586478 h 664487"/>
                <a:gd name="connsiteX5" fmla="*/ 3029856 w 4011562"/>
                <a:gd name="connsiteY5" fmla="*/ 471319 h 664487"/>
                <a:gd name="connsiteX6" fmla="*/ 3414252 w 4011562"/>
                <a:gd name="connsiteY6" fmla="*/ 29496 h 664487"/>
                <a:gd name="connsiteX7" fmla="*/ 4011562 w 4011562"/>
                <a:gd name="connsiteY7" fmla="*/ 29496 h 664487"/>
                <a:gd name="connsiteX0" fmla="*/ 0 w 4011562"/>
                <a:gd name="connsiteY0" fmla="*/ 0 h 647389"/>
                <a:gd name="connsiteX1" fmla="*/ 550530 w 4011562"/>
                <a:gd name="connsiteY1" fmla="*/ 7144 h 647389"/>
                <a:gd name="connsiteX2" fmla="*/ 859784 w 4011562"/>
                <a:gd name="connsiteY2" fmla="*/ 436768 h 647389"/>
                <a:gd name="connsiteX3" fmla="*/ 1619635 w 4011562"/>
                <a:gd name="connsiteY3" fmla="*/ 640709 h 647389"/>
                <a:gd name="connsiteX4" fmla="*/ 2355518 w 4011562"/>
                <a:gd name="connsiteY4" fmla="*/ 586478 h 647389"/>
                <a:gd name="connsiteX5" fmla="*/ 3029856 w 4011562"/>
                <a:gd name="connsiteY5" fmla="*/ 471319 h 647389"/>
                <a:gd name="connsiteX6" fmla="*/ 3414252 w 4011562"/>
                <a:gd name="connsiteY6" fmla="*/ 29496 h 647389"/>
                <a:gd name="connsiteX7" fmla="*/ 4011562 w 4011562"/>
                <a:gd name="connsiteY7" fmla="*/ 29496 h 647389"/>
                <a:gd name="connsiteX0" fmla="*/ 0 w 4011562"/>
                <a:gd name="connsiteY0" fmla="*/ 0 h 647389"/>
                <a:gd name="connsiteX1" fmla="*/ 550530 w 4011562"/>
                <a:gd name="connsiteY1" fmla="*/ 7144 h 647389"/>
                <a:gd name="connsiteX2" fmla="*/ 859784 w 4011562"/>
                <a:gd name="connsiteY2" fmla="*/ 436768 h 647389"/>
                <a:gd name="connsiteX3" fmla="*/ 1619635 w 4011562"/>
                <a:gd name="connsiteY3" fmla="*/ 640709 h 647389"/>
                <a:gd name="connsiteX4" fmla="*/ 2355518 w 4011562"/>
                <a:gd name="connsiteY4" fmla="*/ 586478 h 647389"/>
                <a:gd name="connsiteX5" fmla="*/ 3029856 w 4011562"/>
                <a:gd name="connsiteY5" fmla="*/ 471319 h 647389"/>
                <a:gd name="connsiteX6" fmla="*/ 3414252 w 4011562"/>
                <a:gd name="connsiteY6" fmla="*/ 29496 h 647389"/>
                <a:gd name="connsiteX7" fmla="*/ 4011562 w 4011562"/>
                <a:gd name="connsiteY7" fmla="*/ 29496 h 647389"/>
                <a:gd name="connsiteX0" fmla="*/ 0 w 4011562"/>
                <a:gd name="connsiteY0" fmla="*/ 0 h 694923"/>
                <a:gd name="connsiteX1" fmla="*/ 550530 w 4011562"/>
                <a:gd name="connsiteY1" fmla="*/ 7144 h 694923"/>
                <a:gd name="connsiteX2" fmla="*/ 859784 w 4011562"/>
                <a:gd name="connsiteY2" fmla="*/ 436768 h 694923"/>
                <a:gd name="connsiteX3" fmla="*/ 1605348 w 4011562"/>
                <a:gd name="connsiteY3" fmla="*/ 690715 h 694923"/>
                <a:gd name="connsiteX4" fmla="*/ 2355518 w 4011562"/>
                <a:gd name="connsiteY4" fmla="*/ 586478 h 694923"/>
                <a:gd name="connsiteX5" fmla="*/ 3029856 w 4011562"/>
                <a:gd name="connsiteY5" fmla="*/ 471319 h 694923"/>
                <a:gd name="connsiteX6" fmla="*/ 3414252 w 4011562"/>
                <a:gd name="connsiteY6" fmla="*/ 29496 h 694923"/>
                <a:gd name="connsiteX7" fmla="*/ 4011562 w 4011562"/>
                <a:gd name="connsiteY7" fmla="*/ 29496 h 694923"/>
                <a:gd name="connsiteX0" fmla="*/ 0 w 4011562"/>
                <a:gd name="connsiteY0" fmla="*/ 0 h 715831"/>
                <a:gd name="connsiteX1" fmla="*/ 550530 w 4011562"/>
                <a:gd name="connsiteY1" fmla="*/ 7144 h 715831"/>
                <a:gd name="connsiteX2" fmla="*/ 859784 w 4011562"/>
                <a:gd name="connsiteY2" fmla="*/ 436768 h 715831"/>
                <a:gd name="connsiteX3" fmla="*/ 1605348 w 4011562"/>
                <a:gd name="connsiteY3" fmla="*/ 690715 h 715831"/>
                <a:gd name="connsiteX4" fmla="*/ 2369805 w 4011562"/>
                <a:gd name="connsiteY4" fmla="*/ 681728 h 715831"/>
                <a:gd name="connsiteX5" fmla="*/ 3029856 w 4011562"/>
                <a:gd name="connsiteY5" fmla="*/ 471319 h 715831"/>
                <a:gd name="connsiteX6" fmla="*/ 3414252 w 4011562"/>
                <a:gd name="connsiteY6" fmla="*/ 29496 h 715831"/>
                <a:gd name="connsiteX7" fmla="*/ 4011562 w 4011562"/>
                <a:gd name="connsiteY7" fmla="*/ 29496 h 715831"/>
                <a:gd name="connsiteX0" fmla="*/ 0 w 4011562"/>
                <a:gd name="connsiteY0" fmla="*/ 0 h 715831"/>
                <a:gd name="connsiteX1" fmla="*/ 550530 w 4011562"/>
                <a:gd name="connsiteY1" fmla="*/ 7144 h 715831"/>
                <a:gd name="connsiteX2" fmla="*/ 859784 w 4011562"/>
                <a:gd name="connsiteY2" fmla="*/ 436768 h 715831"/>
                <a:gd name="connsiteX3" fmla="*/ 1605348 w 4011562"/>
                <a:gd name="connsiteY3" fmla="*/ 690715 h 715831"/>
                <a:gd name="connsiteX4" fmla="*/ 2369805 w 4011562"/>
                <a:gd name="connsiteY4" fmla="*/ 681728 h 715831"/>
                <a:gd name="connsiteX5" fmla="*/ 3029856 w 4011562"/>
                <a:gd name="connsiteY5" fmla="*/ 471319 h 715831"/>
                <a:gd name="connsiteX6" fmla="*/ 3459495 w 4011562"/>
                <a:gd name="connsiteY6" fmla="*/ 31877 h 715831"/>
                <a:gd name="connsiteX7" fmla="*/ 4011562 w 4011562"/>
                <a:gd name="connsiteY7" fmla="*/ 29496 h 715831"/>
                <a:gd name="connsiteX0" fmla="*/ 0 w 4011562"/>
                <a:gd name="connsiteY0" fmla="*/ 0 h 715831"/>
                <a:gd name="connsiteX1" fmla="*/ 550530 w 4011562"/>
                <a:gd name="connsiteY1" fmla="*/ 7144 h 715831"/>
                <a:gd name="connsiteX2" fmla="*/ 859784 w 4011562"/>
                <a:gd name="connsiteY2" fmla="*/ 436768 h 715831"/>
                <a:gd name="connsiteX3" fmla="*/ 1605348 w 4011562"/>
                <a:gd name="connsiteY3" fmla="*/ 690715 h 715831"/>
                <a:gd name="connsiteX4" fmla="*/ 2369805 w 4011562"/>
                <a:gd name="connsiteY4" fmla="*/ 681728 h 715831"/>
                <a:gd name="connsiteX5" fmla="*/ 3029856 w 4011562"/>
                <a:gd name="connsiteY5" fmla="*/ 471319 h 715831"/>
                <a:gd name="connsiteX6" fmla="*/ 3459495 w 4011562"/>
                <a:gd name="connsiteY6" fmla="*/ 31877 h 715831"/>
                <a:gd name="connsiteX7" fmla="*/ 4011562 w 4011562"/>
                <a:gd name="connsiteY7" fmla="*/ 29496 h 715831"/>
                <a:gd name="connsiteX0" fmla="*/ 0 w 4011562"/>
                <a:gd name="connsiteY0" fmla="*/ 0 h 715088"/>
                <a:gd name="connsiteX1" fmla="*/ 550530 w 4011562"/>
                <a:gd name="connsiteY1" fmla="*/ 7144 h 715088"/>
                <a:gd name="connsiteX2" fmla="*/ 859784 w 4011562"/>
                <a:gd name="connsiteY2" fmla="*/ 436768 h 715088"/>
                <a:gd name="connsiteX3" fmla="*/ 1605348 w 4011562"/>
                <a:gd name="connsiteY3" fmla="*/ 690715 h 715088"/>
                <a:gd name="connsiteX4" fmla="*/ 2369805 w 4011562"/>
                <a:gd name="connsiteY4" fmla="*/ 681728 h 715088"/>
                <a:gd name="connsiteX5" fmla="*/ 3032238 w 4011562"/>
                <a:gd name="connsiteY5" fmla="*/ 485606 h 715088"/>
                <a:gd name="connsiteX6" fmla="*/ 3459495 w 4011562"/>
                <a:gd name="connsiteY6" fmla="*/ 31877 h 715088"/>
                <a:gd name="connsiteX7" fmla="*/ 4011562 w 4011562"/>
                <a:gd name="connsiteY7" fmla="*/ 29496 h 715088"/>
                <a:gd name="connsiteX0" fmla="*/ 0 w 4011562"/>
                <a:gd name="connsiteY0" fmla="*/ 0 h 715088"/>
                <a:gd name="connsiteX1" fmla="*/ 550530 w 4011562"/>
                <a:gd name="connsiteY1" fmla="*/ 7144 h 715088"/>
                <a:gd name="connsiteX2" fmla="*/ 859784 w 4011562"/>
                <a:gd name="connsiteY2" fmla="*/ 436768 h 715088"/>
                <a:gd name="connsiteX3" fmla="*/ 1605348 w 4011562"/>
                <a:gd name="connsiteY3" fmla="*/ 690715 h 715088"/>
                <a:gd name="connsiteX4" fmla="*/ 2369805 w 4011562"/>
                <a:gd name="connsiteY4" fmla="*/ 681728 h 715088"/>
                <a:gd name="connsiteX5" fmla="*/ 3032238 w 4011562"/>
                <a:gd name="connsiteY5" fmla="*/ 485606 h 715088"/>
                <a:gd name="connsiteX6" fmla="*/ 3459495 w 4011562"/>
                <a:gd name="connsiteY6" fmla="*/ 31877 h 715088"/>
                <a:gd name="connsiteX7" fmla="*/ 4011562 w 4011562"/>
                <a:gd name="connsiteY7" fmla="*/ 29496 h 715088"/>
                <a:gd name="connsiteX0" fmla="*/ 0 w 4011562"/>
                <a:gd name="connsiteY0" fmla="*/ 0 h 715088"/>
                <a:gd name="connsiteX1" fmla="*/ 550530 w 4011562"/>
                <a:gd name="connsiteY1" fmla="*/ 7144 h 715088"/>
                <a:gd name="connsiteX2" fmla="*/ 859784 w 4011562"/>
                <a:gd name="connsiteY2" fmla="*/ 436768 h 715088"/>
                <a:gd name="connsiteX3" fmla="*/ 1605348 w 4011562"/>
                <a:gd name="connsiteY3" fmla="*/ 690715 h 715088"/>
                <a:gd name="connsiteX4" fmla="*/ 2369805 w 4011562"/>
                <a:gd name="connsiteY4" fmla="*/ 681728 h 715088"/>
                <a:gd name="connsiteX5" fmla="*/ 3032238 w 4011562"/>
                <a:gd name="connsiteY5" fmla="*/ 485606 h 715088"/>
                <a:gd name="connsiteX6" fmla="*/ 3459495 w 4011562"/>
                <a:gd name="connsiteY6" fmla="*/ 31877 h 715088"/>
                <a:gd name="connsiteX7" fmla="*/ 4011562 w 4011562"/>
                <a:gd name="connsiteY7" fmla="*/ 29496 h 71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1562" h="715088">
                  <a:moveTo>
                    <a:pt x="0" y="0"/>
                  </a:moveTo>
                  <a:lnTo>
                    <a:pt x="550530" y="7144"/>
                  </a:lnTo>
                  <a:cubicBezTo>
                    <a:pt x="549762" y="175982"/>
                    <a:pt x="683981" y="322840"/>
                    <a:pt x="859784" y="436768"/>
                  </a:cubicBezTo>
                  <a:cubicBezTo>
                    <a:pt x="1035587" y="550696"/>
                    <a:pt x="1353678" y="649888"/>
                    <a:pt x="1605348" y="690715"/>
                  </a:cubicBezTo>
                  <a:cubicBezTo>
                    <a:pt x="1857018" y="731542"/>
                    <a:pt x="2131990" y="715913"/>
                    <a:pt x="2369805" y="681728"/>
                  </a:cubicBezTo>
                  <a:cubicBezTo>
                    <a:pt x="2607620" y="647543"/>
                    <a:pt x="2772042" y="608202"/>
                    <a:pt x="3032238" y="485606"/>
                  </a:cubicBezTo>
                  <a:cubicBezTo>
                    <a:pt x="3292434" y="363010"/>
                    <a:pt x="3404388" y="199788"/>
                    <a:pt x="3459495" y="31877"/>
                  </a:cubicBezTo>
                  <a:lnTo>
                    <a:pt x="4011562" y="29496"/>
                  </a:lnTo>
                </a:path>
              </a:pathLst>
            </a:custGeom>
            <a:noFill/>
            <a:ln>
              <a:solidFill>
                <a:srgbClr val="20A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924980" y="5242793"/>
              <a:ext cx="104077" cy="566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84615" y="5252454"/>
              <a:ext cx="104077" cy="566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3740548" y="3739577"/>
              <a:ext cx="3031025" cy="2077266"/>
            </a:xfrm>
            <a:custGeom>
              <a:avLst/>
              <a:gdLst>
                <a:gd name="connsiteX0" fmla="*/ 4172998 w 4172998"/>
                <a:gd name="connsiteY0" fmla="*/ 2006423 h 2722703"/>
                <a:gd name="connsiteX1" fmla="*/ 2755678 w 4172998"/>
                <a:gd name="connsiteY1" fmla="*/ 2363 h 2722703"/>
                <a:gd name="connsiteX2" fmla="*/ 347758 w 4172998"/>
                <a:gd name="connsiteY2" fmla="*/ 1625423 h 2722703"/>
                <a:gd name="connsiteX3" fmla="*/ 65818 w 4172998"/>
                <a:gd name="connsiteY3" fmla="*/ 2722703 h 2722703"/>
                <a:gd name="connsiteX0" fmla="*/ 4118649 w 4118649"/>
                <a:gd name="connsiteY0" fmla="*/ 2017609 h 2733889"/>
                <a:gd name="connsiteX1" fmla="*/ 2701329 w 4118649"/>
                <a:gd name="connsiteY1" fmla="*/ 13549 h 2733889"/>
                <a:gd name="connsiteX2" fmla="*/ 758229 w 4118649"/>
                <a:gd name="connsiteY2" fmla="*/ 1217509 h 2733889"/>
                <a:gd name="connsiteX3" fmla="*/ 11469 w 4118649"/>
                <a:gd name="connsiteY3" fmla="*/ 2733889 h 2733889"/>
                <a:gd name="connsiteX0" fmla="*/ 4118861 w 4118861"/>
                <a:gd name="connsiteY0" fmla="*/ 1487743 h 2204023"/>
                <a:gd name="connsiteX1" fmla="*/ 2754881 w 4118861"/>
                <a:gd name="connsiteY1" fmla="*/ 24703 h 2204023"/>
                <a:gd name="connsiteX2" fmla="*/ 758441 w 4118861"/>
                <a:gd name="connsiteY2" fmla="*/ 687643 h 2204023"/>
                <a:gd name="connsiteX3" fmla="*/ 11681 w 4118861"/>
                <a:gd name="connsiteY3" fmla="*/ 2204023 h 2204023"/>
                <a:gd name="connsiteX0" fmla="*/ 4107180 w 4107180"/>
                <a:gd name="connsiteY0" fmla="*/ 1487743 h 2204023"/>
                <a:gd name="connsiteX1" fmla="*/ 2743200 w 4107180"/>
                <a:gd name="connsiteY1" fmla="*/ 24703 h 2204023"/>
                <a:gd name="connsiteX2" fmla="*/ 746760 w 4107180"/>
                <a:gd name="connsiteY2" fmla="*/ 687643 h 2204023"/>
                <a:gd name="connsiteX3" fmla="*/ 0 w 4107180"/>
                <a:gd name="connsiteY3" fmla="*/ 2204023 h 2204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07180" h="2204023">
                  <a:moveTo>
                    <a:pt x="4107180" y="1487743"/>
                  </a:moveTo>
                  <a:cubicBezTo>
                    <a:pt x="3717290" y="517463"/>
                    <a:pt x="3303270" y="158053"/>
                    <a:pt x="2743200" y="24703"/>
                  </a:cubicBezTo>
                  <a:cubicBezTo>
                    <a:pt x="2183130" y="-108647"/>
                    <a:pt x="1203960" y="324423"/>
                    <a:pt x="746760" y="687643"/>
                  </a:cubicBezTo>
                  <a:cubicBezTo>
                    <a:pt x="289560" y="1050863"/>
                    <a:pt x="3813" y="1727116"/>
                    <a:pt x="0" y="2204023"/>
                  </a:cubicBezTo>
                </a:path>
              </a:pathLst>
            </a:custGeom>
            <a:noFill/>
            <a:ln w="57150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>
              <a:off x="3573212" y="5895803"/>
              <a:ext cx="328930" cy="60304"/>
            </a:xfrm>
            <a:prstGeom prst="trapezoid">
              <a:avLst>
                <a:gd name="adj" fmla="val 142424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apezoid 45"/>
            <p:cNvSpPr/>
            <p:nvPr/>
          </p:nvSpPr>
          <p:spPr>
            <a:xfrm>
              <a:off x="3700754" y="5794460"/>
              <a:ext cx="83052" cy="83820"/>
            </a:xfrm>
            <a:prstGeom prst="trapezoid">
              <a:avLst>
                <a:gd name="adj" fmla="val 15594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3567113" y="5886449"/>
              <a:ext cx="350044" cy="66675"/>
            </a:xfrm>
            <a:custGeom>
              <a:avLst/>
              <a:gdLst>
                <a:gd name="connsiteX0" fmla="*/ 0 w 364331"/>
                <a:gd name="connsiteY0" fmla="*/ 71438 h 71438"/>
                <a:gd name="connsiteX1" fmla="*/ 97631 w 364331"/>
                <a:gd name="connsiteY1" fmla="*/ 0 h 71438"/>
                <a:gd name="connsiteX2" fmla="*/ 245269 w 364331"/>
                <a:gd name="connsiteY2" fmla="*/ 0 h 71438"/>
                <a:gd name="connsiteX3" fmla="*/ 364331 w 364331"/>
                <a:gd name="connsiteY3" fmla="*/ 66675 h 71438"/>
                <a:gd name="connsiteX0" fmla="*/ 0 w 347663"/>
                <a:gd name="connsiteY0" fmla="*/ 71438 h 71438"/>
                <a:gd name="connsiteX1" fmla="*/ 97631 w 347663"/>
                <a:gd name="connsiteY1" fmla="*/ 0 h 71438"/>
                <a:gd name="connsiteX2" fmla="*/ 245269 w 347663"/>
                <a:gd name="connsiteY2" fmla="*/ 0 h 71438"/>
                <a:gd name="connsiteX3" fmla="*/ 347663 w 347663"/>
                <a:gd name="connsiteY3" fmla="*/ 66675 h 71438"/>
                <a:gd name="connsiteX0" fmla="*/ 0 w 335757"/>
                <a:gd name="connsiteY0" fmla="*/ 64295 h 66675"/>
                <a:gd name="connsiteX1" fmla="*/ 85725 w 335757"/>
                <a:gd name="connsiteY1" fmla="*/ 0 h 66675"/>
                <a:gd name="connsiteX2" fmla="*/ 233363 w 335757"/>
                <a:gd name="connsiteY2" fmla="*/ 0 h 66675"/>
                <a:gd name="connsiteX3" fmla="*/ 335757 w 335757"/>
                <a:gd name="connsiteY3" fmla="*/ 66675 h 66675"/>
                <a:gd name="connsiteX0" fmla="*/ 0 w 350044"/>
                <a:gd name="connsiteY0" fmla="*/ 64295 h 66675"/>
                <a:gd name="connsiteX1" fmla="*/ 100012 w 350044"/>
                <a:gd name="connsiteY1" fmla="*/ 0 h 66675"/>
                <a:gd name="connsiteX2" fmla="*/ 247650 w 350044"/>
                <a:gd name="connsiteY2" fmla="*/ 0 h 66675"/>
                <a:gd name="connsiteX3" fmla="*/ 350044 w 350044"/>
                <a:gd name="connsiteY3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044" h="66675">
                  <a:moveTo>
                    <a:pt x="0" y="64295"/>
                  </a:moveTo>
                  <a:lnTo>
                    <a:pt x="100012" y="0"/>
                  </a:lnTo>
                  <a:lnTo>
                    <a:pt x="247650" y="0"/>
                  </a:lnTo>
                  <a:lnTo>
                    <a:pt x="350044" y="66675"/>
                  </a:lnTo>
                </a:path>
              </a:pathLst>
            </a:custGeom>
            <a:noFill/>
            <a:ln>
              <a:solidFill>
                <a:srgbClr val="20A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94" name="Picture 2" descr="2.5 CFM Vacuum Pu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3970" y="4431399"/>
              <a:ext cx="1957437" cy="1957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7939841" y="4142067"/>
            <a:ext cx="4070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Work time for epoxy ~a few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Cure time ~18-24 hours before debagging</a:t>
            </a:r>
            <a:br>
              <a:rPr lang="en-US" sz="2000" dirty="0" smtClean="0"/>
            </a:br>
            <a:r>
              <a:rPr lang="en-US" sz="2000" dirty="0" smtClean="0"/>
              <a:t>(faster with heat, but plastics and mold may not survive)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Debagging can break parts, be careful</a:t>
            </a:r>
            <a:endParaRPr lang="en-US" sz="2000" dirty="0"/>
          </a:p>
        </p:txBody>
      </p:sp>
      <p:grpSp>
        <p:nvGrpSpPr>
          <p:cNvPr id="6160" name="Group 6159"/>
          <p:cNvGrpSpPr/>
          <p:nvPr/>
        </p:nvGrpSpPr>
        <p:grpSpPr>
          <a:xfrm>
            <a:off x="247285" y="1349652"/>
            <a:ext cx="8671560" cy="2240280"/>
            <a:chOff x="1527209" y="1295400"/>
            <a:chExt cx="8671560" cy="2240280"/>
          </a:xfrm>
        </p:grpSpPr>
        <p:sp>
          <p:nvSpPr>
            <p:cNvPr id="6153" name="Rectangle 6152"/>
            <p:cNvSpPr/>
            <p:nvPr/>
          </p:nvSpPr>
          <p:spPr>
            <a:xfrm>
              <a:off x="1527209" y="1295400"/>
              <a:ext cx="8671560" cy="2240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6423614" y="2808007"/>
              <a:ext cx="3542894" cy="633805"/>
              <a:chOff x="8433842" y="4444999"/>
              <a:chExt cx="3542894" cy="633805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8433842" y="4640654"/>
                <a:ext cx="3542894" cy="438150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Mold</a:t>
                </a:r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866823" y="4444999"/>
                <a:ext cx="2667000" cy="19089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9099794" y="446910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9422180" y="446391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9995958" y="447948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9842159" y="448121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0765136" y="448294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11334019" y="448986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11189383" y="447083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931887" y="447256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9550768" y="446737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9271580" y="446564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8928462" y="448813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9691380" y="448467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10455111" y="447429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10161240" y="4491603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311031" y="447602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631786" y="448640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1062383" y="4477759"/>
                <a:ext cx="128588" cy="1285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9" name="Freeform 158"/>
            <p:cNvSpPr/>
            <p:nvPr/>
          </p:nvSpPr>
          <p:spPr>
            <a:xfrm>
              <a:off x="2279192" y="2189824"/>
              <a:ext cx="2667000" cy="794559"/>
            </a:xfrm>
            <a:custGeom>
              <a:avLst/>
              <a:gdLst>
                <a:gd name="connsiteX0" fmla="*/ 531987 w 2667000"/>
                <a:gd name="connsiteY0" fmla="*/ 182 h 794559"/>
                <a:gd name="connsiteX1" fmla="*/ 917750 w 2667000"/>
                <a:gd name="connsiteY1" fmla="*/ 39026 h 794559"/>
                <a:gd name="connsiteX2" fmla="*/ 1336850 w 2667000"/>
                <a:gd name="connsiteY2" fmla="*/ 119989 h 794559"/>
                <a:gd name="connsiteX3" fmla="*/ 1570212 w 2667000"/>
                <a:gd name="connsiteY3" fmla="*/ 39026 h 794559"/>
                <a:gd name="connsiteX4" fmla="*/ 1841675 w 2667000"/>
                <a:gd name="connsiteY4" fmla="*/ 72364 h 794559"/>
                <a:gd name="connsiteX5" fmla="*/ 2075037 w 2667000"/>
                <a:gd name="connsiteY5" fmla="*/ 58076 h 794559"/>
                <a:gd name="connsiteX6" fmla="*/ 2256012 w 2667000"/>
                <a:gd name="connsiteY6" fmla="*/ 77126 h 794559"/>
                <a:gd name="connsiteX7" fmla="*/ 2665587 w 2667000"/>
                <a:gd name="connsiteY7" fmla="*/ 158089 h 794559"/>
                <a:gd name="connsiteX8" fmla="*/ 2667000 w 2667000"/>
                <a:gd name="connsiteY8" fmla="*/ 157565 h 794559"/>
                <a:gd name="connsiteX9" fmla="*/ 2667000 w 2667000"/>
                <a:gd name="connsiteY9" fmla="*/ 794559 h 794559"/>
                <a:gd name="connsiteX10" fmla="*/ 0 w 2667000"/>
                <a:gd name="connsiteY10" fmla="*/ 794559 h 794559"/>
                <a:gd name="connsiteX11" fmla="*/ 0 w 2667000"/>
                <a:gd name="connsiteY11" fmla="*/ 143832 h 794559"/>
                <a:gd name="connsiteX12" fmla="*/ 81949 w 2667000"/>
                <a:gd name="connsiteY12" fmla="*/ 105813 h 794559"/>
                <a:gd name="connsiteX13" fmla="*/ 408162 w 2667000"/>
                <a:gd name="connsiteY13" fmla="*/ 5689 h 794559"/>
                <a:gd name="connsiteX14" fmla="*/ 531987 w 2667000"/>
                <a:gd name="connsiteY14" fmla="*/ 182 h 79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67000" h="794559">
                  <a:moveTo>
                    <a:pt x="531987" y="182"/>
                  </a:moveTo>
                  <a:cubicBezTo>
                    <a:pt x="661022" y="2415"/>
                    <a:pt x="801664" y="24739"/>
                    <a:pt x="917750" y="39026"/>
                  </a:cubicBezTo>
                  <a:cubicBezTo>
                    <a:pt x="1072531" y="58076"/>
                    <a:pt x="1228106" y="119989"/>
                    <a:pt x="1336850" y="119989"/>
                  </a:cubicBezTo>
                  <a:cubicBezTo>
                    <a:pt x="1445594" y="119989"/>
                    <a:pt x="1486075" y="46963"/>
                    <a:pt x="1570212" y="39026"/>
                  </a:cubicBezTo>
                  <a:cubicBezTo>
                    <a:pt x="1654350" y="31088"/>
                    <a:pt x="1757538" y="69189"/>
                    <a:pt x="1841675" y="72364"/>
                  </a:cubicBezTo>
                  <a:cubicBezTo>
                    <a:pt x="1925812" y="75539"/>
                    <a:pt x="2005981" y="57282"/>
                    <a:pt x="2075037" y="58076"/>
                  </a:cubicBezTo>
                  <a:cubicBezTo>
                    <a:pt x="2144093" y="58870"/>
                    <a:pt x="2157587" y="60457"/>
                    <a:pt x="2256012" y="77126"/>
                  </a:cubicBezTo>
                  <a:cubicBezTo>
                    <a:pt x="2354437" y="93795"/>
                    <a:pt x="2580656" y="168408"/>
                    <a:pt x="2665587" y="158089"/>
                  </a:cubicBezTo>
                  <a:lnTo>
                    <a:pt x="2667000" y="157565"/>
                  </a:lnTo>
                  <a:lnTo>
                    <a:pt x="2667000" y="794559"/>
                  </a:lnTo>
                  <a:lnTo>
                    <a:pt x="0" y="794559"/>
                  </a:lnTo>
                  <a:lnTo>
                    <a:pt x="0" y="143832"/>
                  </a:lnTo>
                  <a:lnTo>
                    <a:pt x="81949" y="105813"/>
                  </a:lnTo>
                  <a:cubicBezTo>
                    <a:pt x="184994" y="59713"/>
                    <a:pt x="290885" y="19977"/>
                    <a:pt x="408162" y="5689"/>
                  </a:cubicBezTo>
                  <a:cubicBezTo>
                    <a:pt x="447254" y="927"/>
                    <a:pt x="488976" y="-562"/>
                    <a:pt x="531987" y="18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631226" y="2824931"/>
              <a:ext cx="1368271" cy="254045"/>
            </a:xfrm>
            <a:custGeom>
              <a:avLst/>
              <a:gdLst>
                <a:gd name="connsiteX0" fmla="*/ 52778 w 1368271"/>
                <a:gd name="connsiteY0" fmla="*/ 235652 h 254045"/>
                <a:gd name="connsiteX1" fmla="*/ 533791 w 1368271"/>
                <a:gd name="connsiteY1" fmla="*/ 2290 h 254045"/>
                <a:gd name="connsiteX2" fmla="*/ 1048141 w 1368271"/>
                <a:gd name="connsiteY2" fmla="*/ 116590 h 254045"/>
                <a:gd name="connsiteX3" fmla="*/ 1248166 w 1368271"/>
                <a:gd name="connsiteY3" fmla="*/ 116590 h 254045"/>
                <a:gd name="connsiteX4" fmla="*/ 1352941 w 1368271"/>
                <a:gd name="connsiteY4" fmla="*/ 183265 h 254045"/>
                <a:gd name="connsiteX5" fmla="*/ 914791 w 1368271"/>
                <a:gd name="connsiteY5" fmla="*/ 207077 h 254045"/>
                <a:gd name="connsiteX6" fmla="*/ 105166 w 1368271"/>
                <a:gd name="connsiteY6" fmla="*/ 235652 h 254045"/>
                <a:gd name="connsiteX7" fmla="*/ 52778 w 1368271"/>
                <a:gd name="connsiteY7" fmla="*/ 235652 h 25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8271" h="254045">
                  <a:moveTo>
                    <a:pt x="52778" y="235652"/>
                  </a:moveTo>
                  <a:cubicBezTo>
                    <a:pt x="124216" y="196758"/>
                    <a:pt x="367897" y="22134"/>
                    <a:pt x="533791" y="2290"/>
                  </a:cubicBezTo>
                  <a:cubicBezTo>
                    <a:pt x="699685" y="-17554"/>
                    <a:pt x="929079" y="97540"/>
                    <a:pt x="1048141" y="116590"/>
                  </a:cubicBezTo>
                  <a:cubicBezTo>
                    <a:pt x="1167204" y="135640"/>
                    <a:pt x="1197366" y="105477"/>
                    <a:pt x="1248166" y="116590"/>
                  </a:cubicBezTo>
                  <a:cubicBezTo>
                    <a:pt x="1298966" y="127702"/>
                    <a:pt x="1408504" y="168184"/>
                    <a:pt x="1352941" y="183265"/>
                  </a:cubicBezTo>
                  <a:cubicBezTo>
                    <a:pt x="1297379" y="198346"/>
                    <a:pt x="914791" y="207077"/>
                    <a:pt x="914791" y="207077"/>
                  </a:cubicBezTo>
                  <a:lnTo>
                    <a:pt x="105166" y="235652"/>
                  </a:lnTo>
                  <a:cubicBezTo>
                    <a:pt x="-32153" y="240414"/>
                    <a:pt x="-18660" y="274546"/>
                    <a:pt x="52778" y="2356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79026" y="2482903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866223" y="2491774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598163" y="2467651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396602" y="2541515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177505" y="2578848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746388" y="2675708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601752" y="2494005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090553" y="2583566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670298" y="2682854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414923" y="2543853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329082" y="2412317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3999926" y="2565135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673887" y="2608147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286072" y="2491773"/>
              <a:ext cx="131125" cy="1311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176215" y="2734663"/>
              <a:ext cx="194022" cy="194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353302" y="2680544"/>
              <a:ext cx="147867" cy="1478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711458" y="2243399"/>
              <a:ext cx="194022" cy="194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3082934" y="2315500"/>
              <a:ext cx="136207" cy="1362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802071" y="2286261"/>
              <a:ext cx="194022" cy="194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868623" y="2740149"/>
              <a:ext cx="111608" cy="1116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211" y="2989146"/>
              <a:ext cx="3542894" cy="43815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Mold</a:t>
              </a:r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819937" y="2506547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410487" y="2287472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3217957" y="2663142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43099" y="1402891"/>
              <a:ext cx="29537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Under Vacuum Compression:</a:t>
              </a:r>
              <a:endParaRPr lang="en-US" b="1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652233" y="1402891"/>
              <a:ext cx="2170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Before Compression:</a:t>
              </a:r>
              <a:endParaRPr lang="en-US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32544" y="1508943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Air bubbles</a:t>
              </a:r>
              <a:endParaRPr 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155504" y="1973763"/>
              <a:ext cx="1443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Carbon fibers</a:t>
              </a:r>
              <a:endParaRPr lang="en-US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365263" y="2438583"/>
              <a:ext cx="739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Epoxy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38" idx="1"/>
              <a:endCxn id="77" idx="7"/>
            </p:cNvCxnSpPr>
            <p:nvPr/>
          </p:nvCxnSpPr>
          <p:spPr>
            <a:xfrm flipH="1">
              <a:off x="3965609" y="1693609"/>
              <a:ext cx="366935" cy="622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41" idx="1"/>
            </p:cNvCxnSpPr>
            <p:nvPr/>
          </p:nvCxnSpPr>
          <p:spPr>
            <a:xfrm flipH="1">
              <a:off x="4539075" y="2158429"/>
              <a:ext cx="616429" cy="157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2" idx="1"/>
            </p:cNvCxnSpPr>
            <p:nvPr/>
          </p:nvCxnSpPr>
          <p:spPr>
            <a:xfrm flipH="1" flipV="1">
              <a:off x="4946192" y="2586715"/>
              <a:ext cx="419071" cy="36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2" idx="3"/>
              <a:endCxn id="81" idx="1"/>
            </p:cNvCxnSpPr>
            <p:nvPr/>
          </p:nvCxnSpPr>
          <p:spPr>
            <a:xfrm>
              <a:off x="6104889" y="2623249"/>
              <a:ext cx="751706" cy="280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41" idx="3"/>
            </p:cNvCxnSpPr>
            <p:nvPr/>
          </p:nvCxnSpPr>
          <p:spPr>
            <a:xfrm>
              <a:off x="6599361" y="2158429"/>
              <a:ext cx="353288" cy="706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38" idx="1"/>
            </p:cNvCxnSpPr>
            <p:nvPr/>
          </p:nvCxnSpPr>
          <p:spPr>
            <a:xfrm flipH="1">
              <a:off x="3338229" y="1693609"/>
              <a:ext cx="994315" cy="12400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4344256" y="2703086"/>
              <a:ext cx="128588" cy="1285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61" name="TextBox 6160"/>
          <p:cNvSpPr txBox="1"/>
          <p:nvPr/>
        </p:nvSpPr>
        <p:spPr>
          <a:xfrm>
            <a:off x="9004859" y="1396183"/>
            <a:ext cx="3065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Purpose of vacuum: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Remove air bubbles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Reduce inter-fiber distance</a:t>
            </a:r>
            <a:endParaRPr lang="en-US" dirty="0"/>
          </a:p>
        </p:txBody>
      </p:sp>
      <p:cxnSp>
        <p:nvCxnSpPr>
          <p:cNvPr id="6165" name="Straight Arrow Connector 6164"/>
          <p:cNvCxnSpPr/>
          <p:nvPr/>
        </p:nvCxnSpPr>
        <p:spPr>
          <a:xfrm>
            <a:off x="2848590" y="3589932"/>
            <a:ext cx="572790" cy="2513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495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Technique: Wet lay-ups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232"/>
            <a:ext cx="5920740" cy="4841731"/>
          </a:xfrm>
        </p:spPr>
        <p:txBody>
          <a:bodyPr>
            <a:normAutofit/>
          </a:bodyPr>
          <a:lstStyle/>
          <a:p>
            <a:r>
              <a:rPr lang="en-US" sz="2400" dirty="0"/>
              <a:t>Fibers are wetted with epoxy</a:t>
            </a:r>
          </a:p>
          <a:p>
            <a:r>
              <a:rPr lang="en-US" sz="2400" dirty="0"/>
              <a:t>Bagged onto mold while wet (with excess)</a:t>
            </a:r>
          </a:p>
          <a:p>
            <a:r>
              <a:rPr lang="en-US" sz="2400" dirty="0"/>
              <a:t>Excess epoxy is absorbed or bled out</a:t>
            </a:r>
          </a:p>
          <a:p>
            <a:endParaRPr lang="en-US" sz="2400" dirty="0"/>
          </a:p>
          <a:p>
            <a:r>
              <a:rPr lang="en-US" sz="2400" dirty="0" smtClean="0"/>
              <a:t>(+) Minimal equipment</a:t>
            </a:r>
          </a:p>
          <a:p>
            <a:r>
              <a:rPr lang="en-US" sz="2400" dirty="0" smtClean="0"/>
              <a:t>(+) Can </a:t>
            </a:r>
            <a:r>
              <a:rPr lang="en-US" sz="2400" dirty="0"/>
              <a:t>achieve very low </a:t>
            </a:r>
            <a:r>
              <a:rPr lang="en-US" sz="2400" dirty="0" smtClean="0"/>
              <a:t>weight</a:t>
            </a:r>
          </a:p>
          <a:p>
            <a:r>
              <a:rPr lang="en-US" sz="2400" dirty="0" smtClean="0"/>
              <a:t>(-) …but is less reliable at it</a:t>
            </a:r>
            <a:endParaRPr lang="en-US" sz="2400" dirty="0"/>
          </a:p>
          <a:p>
            <a:r>
              <a:rPr lang="en-US" sz="2400" dirty="0" smtClean="0"/>
              <a:t>(-) Fairly labor-intensive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0724" name="Picture 4" descr="http://www.clearcarbon.com/08images/processes/Wet-lay-up-epoxy-carbon-vacuum-molding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456045" y="1994535"/>
            <a:ext cx="510540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83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Technique: Resin Infusion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232"/>
            <a:ext cx="5494020" cy="4841731"/>
          </a:xfrm>
        </p:spPr>
        <p:txBody>
          <a:bodyPr>
            <a:normAutofit/>
          </a:bodyPr>
          <a:lstStyle/>
          <a:p>
            <a:r>
              <a:rPr lang="en-US" sz="2400" dirty="0"/>
              <a:t>Fibers are placed in mold dry</a:t>
            </a:r>
          </a:p>
          <a:p>
            <a:r>
              <a:rPr lang="en-US" sz="2400" dirty="0"/>
              <a:t>Vacuum-bagged while dry</a:t>
            </a:r>
          </a:p>
          <a:p>
            <a:r>
              <a:rPr lang="en-US" sz="2400" dirty="0"/>
              <a:t>Resin from reservoir is pulled in by vacuum pressure</a:t>
            </a:r>
          </a:p>
          <a:p>
            <a:endParaRPr lang="en-US" sz="2400" dirty="0"/>
          </a:p>
          <a:p>
            <a:r>
              <a:rPr lang="en-US" sz="2400" dirty="0" smtClean="0"/>
              <a:t>(+) Less labor than wet layup</a:t>
            </a:r>
          </a:p>
          <a:p>
            <a:r>
              <a:rPr lang="en-US" sz="2400" dirty="0" smtClean="0"/>
              <a:t>(-) Epoxy viscosity critical</a:t>
            </a:r>
          </a:p>
          <a:p>
            <a:r>
              <a:rPr lang="en-US" sz="2400" dirty="0" smtClean="0"/>
              <a:t>(-) More wasteful (epoxy, plumbing)</a:t>
            </a:r>
            <a:endParaRPr lang="en-US" sz="2400" dirty="0"/>
          </a:p>
          <a:p>
            <a:r>
              <a:rPr lang="en-US" sz="2400" dirty="0" smtClean="0"/>
              <a:t>(-) Can’t achieve as low a weight as wet layup</a:t>
            </a:r>
          </a:p>
        </p:txBody>
      </p:sp>
      <p:pic>
        <p:nvPicPr>
          <p:cNvPr id="57346" name="Picture 2" descr="http://www.tygavac.co.uk/assets/images/InfusionBoat068_000.jpg"/>
          <p:cNvPicPr>
            <a:picLocks noChangeAspect="1" noChangeArrowheads="1"/>
          </p:cNvPicPr>
          <p:nvPr/>
        </p:nvPicPr>
        <p:blipFill rotWithShape="1">
          <a:blip r:embed="rId2" cstate="print"/>
          <a:srcRect r="4960"/>
          <a:stretch/>
        </p:blipFill>
        <p:spPr bwMode="auto">
          <a:xfrm>
            <a:off x="6713220" y="1434467"/>
            <a:ext cx="5402580" cy="42633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2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Technique: Pre-</a:t>
            </a:r>
            <a:r>
              <a:rPr lang="en-US" dirty="0" err="1" smtClean="0"/>
              <a:t>preg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35232"/>
            <a:ext cx="7134225" cy="4841731"/>
          </a:xfrm>
        </p:spPr>
        <p:txBody>
          <a:bodyPr>
            <a:noAutofit/>
          </a:bodyPr>
          <a:lstStyle/>
          <a:p>
            <a:r>
              <a:rPr lang="en-US" sz="2400" dirty="0"/>
              <a:t>Fibers pre-impregnated with high temperature epoxy</a:t>
            </a:r>
          </a:p>
          <a:p>
            <a:r>
              <a:rPr lang="en-US" sz="2400" dirty="0" smtClean="0"/>
              <a:t>Fabrics are assembled, bagged, and cured under pressure + heat</a:t>
            </a:r>
          </a:p>
          <a:p>
            <a:endParaRPr lang="en-US" sz="2400" dirty="0"/>
          </a:p>
          <a:p>
            <a:r>
              <a:rPr lang="en-US" sz="2400" dirty="0" smtClean="0"/>
              <a:t>(+) Cleanest </a:t>
            </a:r>
          </a:p>
          <a:p>
            <a:r>
              <a:rPr lang="en-US" sz="2400" dirty="0" smtClean="0"/>
              <a:t>(+) Maximum strength</a:t>
            </a:r>
            <a:endParaRPr lang="en-US" sz="2400" dirty="0"/>
          </a:p>
          <a:p>
            <a:pPr lvl="1"/>
            <a:r>
              <a:rPr lang="en-US" sz="2000" dirty="0"/>
              <a:t>High pressure fiber packing, better microstructure of impregnated </a:t>
            </a:r>
            <a:r>
              <a:rPr lang="en-US" sz="2000" dirty="0" smtClean="0"/>
              <a:t>epoxy</a:t>
            </a:r>
            <a:endParaRPr lang="en-US" sz="2400" dirty="0" smtClean="0"/>
          </a:p>
          <a:p>
            <a:r>
              <a:rPr lang="en-US" sz="2400" dirty="0" smtClean="0"/>
              <a:t>(+) Low </a:t>
            </a:r>
            <a:r>
              <a:rPr lang="en-US" sz="2400" dirty="0"/>
              <a:t>labor cost</a:t>
            </a:r>
          </a:p>
          <a:p>
            <a:r>
              <a:rPr lang="en-US" sz="2400" dirty="0" smtClean="0"/>
              <a:t>(-) Very high equipment </a:t>
            </a:r>
            <a:r>
              <a:rPr lang="en-US" sz="2400" dirty="0"/>
              <a:t>cost (freezer, autoclave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(-) </a:t>
            </a:r>
            <a:r>
              <a:rPr lang="en-US" sz="2400" dirty="0" err="1" smtClean="0"/>
              <a:t>Prepreg</a:t>
            </a:r>
            <a:r>
              <a:rPr lang="en-US" sz="2400" dirty="0" smtClean="0"/>
              <a:t> has expiration date due to pre-mix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8370" name="Picture 2" descr="http://www.airtechonline.com/german/compositetools/toolmaster/New%20images/prepreg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5790" y="1371600"/>
            <a:ext cx="3752850" cy="2486026"/>
          </a:xfrm>
          <a:prstGeom prst="rect">
            <a:avLst/>
          </a:prstGeom>
          <a:noFill/>
        </p:spPr>
      </p:pic>
      <p:pic>
        <p:nvPicPr>
          <p:cNvPr id="58372" name="Picture 4" descr="http://www.composites.ch/co-cfk/hs-pol-cfk-m-fert-autoklav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5790" y="3895724"/>
            <a:ext cx="3810000" cy="29622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65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to change properties of epoxy </a:t>
            </a:r>
            <a:br>
              <a:rPr lang="en-US" dirty="0" smtClean="0"/>
            </a:br>
            <a:r>
              <a:rPr lang="en-US" dirty="0" smtClean="0"/>
              <a:t>(viscoelasticity, density, strength)</a:t>
            </a:r>
          </a:p>
          <a:p>
            <a:endParaRPr lang="en-US" dirty="0" smtClean="0"/>
          </a:p>
          <a:p>
            <a:r>
              <a:rPr lang="en-US" dirty="0" smtClean="0"/>
              <a:t>Can lighten bulky regions</a:t>
            </a:r>
          </a:p>
          <a:p>
            <a:pPr lvl="1"/>
            <a:r>
              <a:rPr lang="en-US" dirty="0" err="1" smtClean="0"/>
              <a:t>Microballoons</a:t>
            </a:r>
            <a:r>
              <a:rPr lang="en-US" dirty="0"/>
              <a:t> </a:t>
            </a:r>
            <a:r>
              <a:rPr lang="en-US" dirty="0" smtClean="0"/>
              <a:t>(don’t breathe these)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Can strengthen</a:t>
            </a:r>
          </a:p>
          <a:p>
            <a:pPr lvl="1"/>
            <a:r>
              <a:rPr lang="en-US" dirty="0" smtClean="0"/>
              <a:t>Colloidal silica (don’t breathe these either)</a:t>
            </a:r>
          </a:p>
          <a:p>
            <a:pPr lvl="1"/>
            <a:r>
              <a:rPr lang="en-US" dirty="0" smtClean="0"/>
              <a:t>Chopped fiber (nope, not these guys either)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9394" name="Picture 2" descr="http://store.velocityaircraft.com/Image/micro_ballo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560" y="1371599"/>
            <a:ext cx="3278266" cy="2212831"/>
          </a:xfrm>
          <a:prstGeom prst="rect">
            <a:avLst/>
          </a:prstGeom>
          <a:noFill/>
        </p:spPr>
      </p:pic>
      <p:pic>
        <p:nvPicPr>
          <p:cNvPr id="59396" name="Picture 4" descr="http://image.made-in-china.com/4f0j00AeYTfQwtJhbl/Glass-Fiber-Chopped-Strands.jpg"/>
          <p:cNvPicPr>
            <a:picLocks noChangeAspect="1" noChangeArrowheads="1"/>
          </p:cNvPicPr>
          <p:nvPr/>
        </p:nvPicPr>
        <p:blipFill rotWithShape="1">
          <a:blip r:embed="rId3" cstate="print"/>
          <a:srcRect t="9598" b="10139"/>
          <a:stretch/>
        </p:blipFill>
        <p:spPr bwMode="auto">
          <a:xfrm>
            <a:off x="8278523" y="3797443"/>
            <a:ext cx="3275302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9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and Strength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5232"/>
                <a:ext cx="5516880" cy="4841731"/>
              </a:xfrm>
            </p:spPr>
            <p:txBody>
              <a:bodyPr/>
              <a:lstStyle/>
              <a:p>
                <a:r>
                  <a:rPr lang="en-US" dirty="0" smtClean="0"/>
                  <a:t>Laminates are orthotropic </a:t>
                </a:r>
              </a:p>
              <a:p>
                <a:r>
                  <a:rPr lang="en-US" dirty="0"/>
                  <a:t>Material strength depends on load </a:t>
                </a:r>
                <a:r>
                  <a:rPr lang="en-US" dirty="0" smtClean="0"/>
                  <a:t>direction</a:t>
                </a:r>
              </a:p>
              <a:p>
                <a:r>
                  <a:rPr lang="en-US" dirty="0" smtClean="0"/>
                  <a:t>Strength:</a:t>
                </a:r>
                <a:br>
                  <a:rPr lang="en-US" dirty="0" smtClean="0"/>
                </a:br>
                <a:r>
                  <a:rPr lang="en-US" dirty="0" smtClean="0"/>
                  <a:t>Longitudinal/transverse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/>
                  <a:t> 10/1</a:t>
                </a:r>
              </a:p>
              <a:p>
                <a:r>
                  <a:rPr lang="en-US" dirty="0" smtClean="0"/>
                  <a:t>Multiple layers can be stacked to build “quasi-isotropic” material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5232"/>
                <a:ext cx="5516880" cy="4841731"/>
              </a:xfrm>
              <a:blipFill>
                <a:blip r:embed="rId2"/>
                <a:stretch>
                  <a:fillRect l="-1989" t="-2015" r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What will the effect be on composite material if the core fibers are  aligned at 45 degrees horizontally? What physical changes would we observe?  - Qu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1412874"/>
            <a:ext cx="4962525" cy="526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2950" y="133523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Longitudinal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66075" y="4275282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Transverse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631" y="4644614"/>
            <a:ext cx="3005910" cy="19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Materials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44082" y="2746891"/>
            <a:ext cx="7219950" cy="3400426"/>
            <a:chOff x="2409825" y="2721322"/>
            <a:chExt cx="7219950" cy="3400426"/>
          </a:xfrm>
        </p:grpSpPr>
        <p:pic>
          <p:nvPicPr>
            <p:cNvPr id="2050" name="Picture 2" descr="Contribution to the reinforced concrete beams degraded by fire: Comparative  analysis between structural reinforcement with carbon fibers and steel  sheet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975" y="2721322"/>
              <a:ext cx="5581650" cy="3400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409825" y="2721322"/>
              <a:ext cx="250507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Matrix </a:t>
              </a:r>
              <a:r>
                <a:rPr lang="en-US" dirty="0" smtClean="0"/>
                <a:t>(Epoxy or other thermoset plastic)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24700" y="5475417"/>
              <a:ext cx="250507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Fibers</a:t>
              </a:r>
              <a:r>
                <a:rPr lang="en-US" dirty="0" smtClean="0"/>
                <a:t> (Carbon fiber, Kevlar, fiberglass…)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706" y="1422393"/>
                <a:ext cx="116860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Engineered composite material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 smtClean="0"/>
                  <a:t> a material consisting of two or more materials which - when combined - generates properties superior to the properties of the proportional average of the materials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6" y="1422393"/>
                <a:ext cx="11686013" cy="646331"/>
              </a:xfrm>
              <a:prstGeom prst="rect">
                <a:avLst/>
              </a:prstGeom>
              <a:blipFill>
                <a:blip r:embed="rId3"/>
                <a:stretch>
                  <a:fillRect l="-41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Rebar in Concrete: Does Concrete Slab, Patio, Driveway Need Rebar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6301" y="2931557"/>
            <a:ext cx="274320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91650" y="2562225"/>
            <a:ext cx="17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examples:</a:t>
            </a:r>
            <a:endParaRPr lang="en-US" dirty="0"/>
          </a:p>
        </p:txBody>
      </p:sp>
      <p:pic>
        <p:nvPicPr>
          <p:cNvPr id="2054" name="Picture 6" descr="https://upload.wikimedia.org/wikipedia/commons/4/49/Cob_wall_mud_construction.jp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06301" y="4686509"/>
            <a:ext cx="2743200" cy="171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3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6" name="Object 2055"/>
          <p:cNvGraphicFramePr>
            <a:graphicFrameLocks noChangeAspect="1"/>
          </p:cNvGraphicFramePr>
          <p:nvPr>
            <p:extLst/>
          </p:nvPr>
        </p:nvGraphicFramePr>
        <p:xfrm>
          <a:off x="4178289" y="1719447"/>
          <a:ext cx="5115656" cy="3521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7047360" imgH="4850640" progId="">
                  <p:embed/>
                </p:oleObj>
              </mc:Choice>
              <mc:Fallback>
                <p:oleObj r:id="rId3" imgW="7047360" imgH="4850640" progId="">
                  <p:embed/>
                  <p:pic>
                    <p:nvPicPr>
                      <p:cNvPr id="2056" name="Object 205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78289" y="1719447"/>
                        <a:ext cx="5115656" cy="3521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3" name="Freeform 2062"/>
          <p:cNvSpPr/>
          <p:nvPr/>
        </p:nvSpPr>
        <p:spPr>
          <a:xfrm>
            <a:off x="5120640" y="1493520"/>
            <a:ext cx="4442460" cy="4061460"/>
          </a:xfrm>
          <a:custGeom>
            <a:avLst/>
            <a:gdLst>
              <a:gd name="connsiteX0" fmla="*/ 1866900 w 4442460"/>
              <a:gd name="connsiteY0" fmla="*/ 373380 h 4061460"/>
              <a:gd name="connsiteX1" fmla="*/ 3375660 w 4442460"/>
              <a:gd name="connsiteY1" fmla="*/ 1127760 h 4061460"/>
              <a:gd name="connsiteX2" fmla="*/ 4084320 w 4442460"/>
              <a:gd name="connsiteY2" fmla="*/ 1516380 h 4061460"/>
              <a:gd name="connsiteX3" fmla="*/ 3390900 w 4442460"/>
              <a:gd name="connsiteY3" fmla="*/ 1889760 h 4061460"/>
              <a:gd name="connsiteX4" fmla="*/ 1988820 w 4442460"/>
              <a:gd name="connsiteY4" fmla="*/ 2491740 h 4061460"/>
              <a:gd name="connsiteX5" fmla="*/ 289560 w 4442460"/>
              <a:gd name="connsiteY5" fmla="*/ 3200400 h 4061460"/>
              <a:gd name="connsiteX6" fmla="*/ 0 w 4442460"/>
              <a:gd name="connsiteY6" fmla="*/ 3512820 h 4061460"/>
              <a:gd name="connsiteX7" fmla="*/ 327660 w 4442460"/>
              <a:gd name="connsiteY7" fmla="*/ 4061460 h 4061460"/>
              <a:gd name="connsiteX8" fmla="*/ 2346960 w 4442460"/>
              <a:gd name="connsiteY8" fmla="*/ 4000500 h 4061460"/>
              <a:gd name="connsiteX9" fmla="*/ 4442460 w 4442460"/>
              <a:gd name="connsiteY9" fmla="*/ 3535680 h 4061460"/>
              <a:gd name="connsiteX10" fmla="*/ 4335780 w 4442460"/>
              <a:gd name="connsiteY10" fmla="*/ 99060 h 4061460"/>
              <a:gd name="connsiteX11" fmla="*/ 2636520 w 4442460"/>
              <a:gd name="connsiteY11" fmla="*/ 0 h 406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42460" h="4061460">
                <a:moveTo>
                  <a:pt x="1866900" y="373380"/>
                </a:moveTo>
                <a:lnTo>
                  <a:pt x="3375660" y="1127760"/>
                </a:lnTo>
                <a:lnTo>
                  <a:pt x="4084320" y="1516380"/>
                </a:lnTo>
                <a:lnTo>
                  <a:pt x="3390900" y="1889760"/>
                </a:lnTo>
                <a:lnTo>
                  <a:pt x="1988820" y="2491740"/>
                </a:lnTo>
                <a:lnTo>
                  <a:pt x="289560" y="3200400"/>
                </a:lnTo>
                <a:lnTo>
                  <a:pt x="0" y="3512820"/>
                </a:lnTo>
                <a:lnTo>
                  <a:pt x="327660" y="4061460"/>
                </a:lnTo>
                <a:lnTo>
                  <a:pt x="2346960" y="4000500"/>
                </a:lnTo>
                <a:lnTo>
                  <a:pt x="4442460" y="3535680"/>
                </a:lnTo>
                <a:lnTo>
                  <a:pt x="4335780" y="99060"/>
                </a:lnTo>
                <a:lnTo>
                  <a:pt x="263652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Design First-Estimates </a:t>
            </a:r>
            <a:endParaRPr lang="en-US" dirty="0"/>
          </a:p>
        </p:txBody>
      </p:sp>
      <p:pic>
        <p:nvPicPr>
          <p:cNvPr id="2052" name="Picture 4" descr="Challenger 350 Top View - Flight Top View Png, Transparent Png ,  Transparent Png Image - PNGitem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6"/>
          <a:stretch/>
        </p:blipFill>
        <p:spPr bwMode="auto">
          <a:xfrm>
            <a:off x="114300" y="1267000"/>
            <a:ext cx="3835614" cy="55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630680" y="3756097"/>
            <a:ext cx="1775460" cy="777803"/>
            <a:chOff x="1630680" y="3756097"/>
            <a:chExt cx="1775460" cy="777803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638300" y="3756097"/>
              <a:ext cx="1760220" cy="724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645920" y="3809437"/>
              <a:ext cx="1760220" cy="724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630680" y="3778957"/>
              <a:ext cx="1760220" cy="724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21188415">
            <a:off x="1813206" y="3708753"/>
            <a:ext cx="310587" cy="310587"/>
            <a:chOff x="1717957" y="3600803"/>
            <a:chExt cx="310587" cy="31058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797050" y="3600803"/>
              <a:ext cx="114300" cy="310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835150" y="3600803"/>
              <a:ext cx="114300" cy="310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873250" y="3600803"/>
              <a:ext cx="114300" cy="310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 rot="16200000">
              <a:off x="1778001" y="3594453"/>
              <a:ext cx="190500" cy="310587"/>
              <a:chOff x="1949450" y="3753203"/>
              <a:chExt cx="190500" cy="310587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1949450" y="3753203"/>
                <a:ext cx="114300" cy="31058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987550" y="3753203"/>
                <a:ext cx="114300" cy="31058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025650" y="3753203"/>
                <a:ext cx="114300" cy="31058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2300291" y="2834036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Spar</a:t>
            </a:r>
            <a:r>
              <a:rPr lang="en-US" dirty="0">
                <a:solidFill>
                  <a:schemeClr val="accent1"/>
                </a:solidFill>
              </a:rPr>
              <a:t>: 0°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D-tube: 45°-45°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30680" y="3778957"/>
            <a:ext cx="706120" cy="290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>
            <a:off x="1413687" y="3283406"/>
            <a:ext cx="706120" cy="290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83137" y="4026883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0°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73064" y="271676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58244" y="3023649"/>
            <a:ext cx="247650" cy="6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58244" y="3610315"/>
            <a:ext cx="247650" cy="6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239000" y="3055836"/>
            <a:ext cx="2401769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787640" y="3633686"/>
            <a:ext cx="1853129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Rectangle 2048"/>
          <p:cNvSpPr/>
          <p:nvPr/>
        </p:nvSpPr>
        <p:spPr>
          <a:xfrm>
            <a:off x="9666169" y="2865336"/>
            <a:ext cx="425450" cy="95399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TextBox 2050"/>
          <p:cNvSpPr txBox="1"/>
          <p:nvPr/>
        </p:nvSpPr>
        <p:spPr>
          <a:xfrm>
            <a:off x="9455670" y="1789695"/>
            <a:ext cx="2597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Euler beam bending</a:t>
            </a:r>
          </a:p>
          <a:p>
            <a:r>
              <a:rPr lang="en-US" dirty="0" smtClean="0"/>
              <a:t>Unidirectional modulus &amp; strength</a:t>
            </a:r>
            <a:endParaRPr lang="en-US" dirty="0"/>
          </a:p>
        </p:txBody>
      </p:sp>
      <p:sp>
        <p:nvSpPr>
          <p:cNvPr id="2053" name="Freeform 2052"/>
          <p:cNvSpPr/>
          <p:nvPr/>
        </p:nvSpPr>
        <p:spPr>
          <a:xfrm>
            <a:off x="5477596" y="2597072"/>
            <a:ext cx="2995578" cy="1455715"/>
          </a:xfrm>
          <a:custGeom>
            <a:avLst/>
            <a:gdLst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150763 w 3390630"/>
              <a:gd name="connsiteY0" fmla="*/ 1296144 h 1495222"/>
              <a:gd name="connsiteX1" fmla="*/ 1655713 w 3390630"/>
              <a:gd name="connsiteY1" fmla="*/ 394444 h 1495222"/>
              <a:gd name="connsiteX2" fmla="*/ 3173363 w 3390630"/>
              <a:gd name="connsiteY2" fmla="*/ 7094 h 1495222"/>
              <a:gd name="connsiteX3" fmla="*/ 3065413 w 3390630"/>
              <a:gd name="connsiteY3" fmla="*/ 248394 h 1495222"/>
              <a:gd name="connsiteX4" fmla="*/ 246013 w 3390630"/>
              <a:gd name="connsiteY4" fmla="*/ 1429494 h 1495222"/>
              <a:gd name="connsiteX5" fmla="*/ 150763 w 3390630"/>
              <a:gd name="connsiteY5" fmla="*/ 1296144 h 1495222"/>
              <a:gd name="connsiteX0" fmla="*/ 159370 w 3399237"/>
              <a:gd name="connsiteY0" fmla="*/ 1296144 h 1538084"/>
              <a:gd name="connsiteX1" fmla="*/ 1664320 w 3399237"/>
              <a:gd name="connsiteY1" fmla="*/ 394444 h 1538084"/>
              <a:gd name="connsiteX2" fmla="*/ 3181970 w 3399237"/>
              <a:gd name="connsiteY2" fmla="*/ 7094 h 1538084"/>
              <a:gd name="connsiteX3" fmla="*/ 3074020 w 3399237"/>
              <a:gd name="connsiteY3" fmla="*/ 248394 h 1538084"/>
              <a:gd name="connsiteX4" fmla="*/ 241920 w 3399237"/>
              <a:gd name="connsiteY4" fmla="*/ 1480294 h 1538084"/>
              <a:gd name="connsiteX5" fmla="*/ 159370 w 3399237"/>
              <a:gd name="connsiteY5" fmla="*/ 1296144 h 1538084"/>
              <a:gd name="connsiteX0" fmla="*/ 0 w 3239867"/>
              <a:gd name="connsiteY0" fmla="*/ 1296144 h 1480294"/>
              <a:gd name="connsiteX1" fmla="*/ 1504950 w 3239867"/>
              <a:gd name="connsiteY1" fmla="*/ 394444 h 1480294"/>
              <a:gd name="connsiteX2" fmla="*/ 3022600 w 3239867"/>
              <a:gd name="connsiteY2" fmla="*/ 7094 h 1480294"/>
              <a:gd name="connsiteX3" fmla="*/ 2914650 w 3239867"/>
              <a:gd name="connsiteY3" fmla="*/ 248394 h 1480294"/>
              <a:gd name="connsiteX4" fmla="*/ 82550 w 3239867"/>
              <a:gd name="connsiteY4" fmla="*/ 1480294 h 1480294"/>
              <a:gd name="connsiteX5" fmla="*/ 0 w 3239867"/>
              <a:gd name="connsiteY5" fmla="*/ 1296144 h 1480294"/>
              <a:gd name="connsiteX0" fmla="*/ 10545 w 3250412"/>
              <a:gd name="connsiteY0" fmla="*/ 1296144 h 1435844"/>
              <a:gd name="connsiteX1" fmla="*/ 1515495 w 3250412"/>
              <a:gd name="connsiteY1" fmla="*/ 394444 h 1435844"/>
              <a:gd name="connsiteX2" fmla="*/ 3033145 w 3250412"/>
              <a:gd name="connsiteY2" fmla="*/ 7094 h 1435844"/>
              <a:gd name="connsiteX3" fmla="*/ 2925195 w 3250412"/>
              <a:gd name="connsiteY3" fmla="*/ 248394 h 1435844"/>
              <a:gd name="connsiteX4" fmla="*/ 16895 w 3250412"/>
              <a:gd name="connsiteY4" fmla="*/ 1435844 h 1435844"/>
              <a:gd name="connsiteX5" fmla="*/ 10545 w 3250412"/>
              <a:gd name="connsiteY5" fmla="*/ 1296144 h 1435844"/>
              <a:gd name="connsiteX0" fmla="*/ 0 w 3239867"/>
              <a:gd name="connsiteY0" fmla="*/ 1296144 h 1435844"/>
              <a:gd name="connsiteX1" fmla="*/ 1504950 w 3239867"/>
              <a:gd name="connsiteY1" fmla="*/ 394444 h 1435844"/>
              <a:gd name="connsiteX2" fmla="*/ 3022600 w 3239867"/>
              <a:gd name="connsiteY2" fmla="*/ 7094 h 1435844"/>
              <a:gd name="connsiteX3" fmla="*/ 2914650 w 3239867"/>
              <a:gd name="connsiteY3" fmla="*/ 248394 h 1435844"/>
              <a:gd name="connsiteX4" fmla="*/ 6350 w 3239867"/>
              <a:gd name="connsiteY4" fmla="*/ 1435844 h 1435844"/>
              <a:gd name="connsiteX5" fmla="*/ 0 w 3239867"/>
              <a:gd name="connsiteY5" fmla="*/ 1296144 h 1435844"/>
              <a:gd name="connsiteX0" fmla="*/ 0 w 3239867"/>
              <a:gd name="connsiteY0" fmla="*/ 1296144 h 1467594"/>
              <a:gd name="connsiteX1" fmla="*/ 1504950 w 3239867"/>
              <a:gd name="connsiteY1" fmla="*/ 394444 h 1467594"/>
              <a:gd name="connsiteX2" fmla="*/ 3022600 w 3239867"/>
              <a:gd name="connsiteY2" fmla="*/ 7094 h 1467594"/>
              <a:gd name="connsiteX3" fmla="*/ 2914650 w 3239867"/>
              <a:gd name="connsiteY3" fmla="*/ 248394 h 1467594"/>
              <a:gd name="connsiteX4" fmla="*/ 12700 w 3239867"/>
              <a:gd name="connsiteY4" fmla="*/ 1467594 h 1467594"/>
              <a:gd name="connsiteX5" fmla="*/ 0 w 3239867"/>
              <a:gd name="connsiteY5" fmla="*/ 1296144 h 1467594"/>
              <a:gd name="connsiteX0" fmla="*/ 0 w 3144347"/>
              <a:gd name="connsiteY0" fmla="*/ 1290381 h 1461831"/>
              <a:gd name="connsiteX1" fmla="*/ 1504950 w 3144347"/>
              <a:gd name="connsiteY1" fmla="*/ 388681 h 1461831"/>
              <a:gd name="connsiteX2" fmla="*/ 2762250 w 3144347"/>
              <a:gd name="connsiteY2" fmla="*/ 7681 h 1461831"/>
              <a:gd name="connsiteX3" fmla="*/ 2914650 w 3144347"/>
              <a:gd name="connsiteY3" fmla="*/ 242631 h 1461831"/>
              <a:gd name="connsiteX4" fmla="*/ 12700 w 3144347"/>
              <a:gd name="connsiteY4" fmla="*/ 1461831 h 1461831"/>
              <a:gd name="connsiteX5" fmla="*/ 0 w 3144347"/>
              <a:gd name="connsiteY5" fmla="*/ 1290381 h 1461831"/>
              <a:gd name="connsiteX0" fmla="*/ 0 w 3073565"/>
              <a:gd name="connsiteY0" fmla="*/ 1286434 h 1457884"/>
              <a:gd name="connsiteX1" fmla="*/ 1504950 w 3073565"/>
              <a:gd name="connsiteY1" fmla="*/ 384734 h 1457884"/>
              <a:gd name="connsiteX2" fmla="*/ 2762250 w 3073565"/>
              <a:gd name="connsiteY2" fmla="*/ 3734 h 1457884"/>
              <a:gd name="connsiteX3" fmla="*/ 2819400 w 3073565"/>
              <a:gd name="connsiteY3" fmla="*/ 270434 h 1457884"/>
              <a:gd name="connsiteX4" fmla="*/ 12700 w 3073565"/>
              <a:gd name="connsiteY4" fmla="*/ 1457884 h 1457884"/>
              <a:gd name="connsiteX5" fmla="*/ 0 w 3073565"/>
              <a:gd name="connsiteY5" fmla="*/ 1286434 h 1457884"/>
              <a:gd name="connsiteX0" fmla="*/ 0 w 3073565"/>
              <a:gd name="connsiteY0" fmla="*/ 1286434 h 1457884"/>
              <a:gd name="connsiteX1" fmla="*/ 1504950 w 3073565"/>
              <a:gd name="connsiteY1" fmla="*/ 384734 h 1457884"/>
              <a:gd name="connsiteX2" fmla="*/ 2762250 w 3073565"/>
              <a:gd name="connsiteY2" fmla="*/ 3734 h 1457884"/>
              <a:gd name="connsiteX3" fmla="*/ 2819400 w 3073565"/>
              <a:gd name="connsiteY3" fmla="*/ 270434 h 1457884"/>
              <a:gd name="connsiteX4" fmla="*/ 12700 w 3073565"/>
              <a:gd name="connsiteY4" fmla="*/ 1457884 h 1457884"/>
              <a:gd name="connsiteX5" fmla="*/ 0 w 3073565"/>
              <a:gd name="connsiteY5" fmla="*/ 1286434 h 1457884"/>
              <a:gd name="connsiteX0" fmla="*/ 0 w 2967783"/>
              <a:gd name="connsiteY0" fmla="*/ 1286434 h 1457884"/>
              <a:gd name="connsiteX1" fmla="*/ 1504950 w 2967783"/>
              <a:gd name="connsiteY1" fmla="*/ 384734 h 1457884"/>
              <a:gd name="connsiteX2" fmla="*/ 2762250 w 2967783"/>
              <a:gd name="connsiteY2" fmla="*/ 3734 h 1457884"/>
              <a:gd name="connsiteX3" fmla="*/ 2660650 w 2967783"/>
              <a:gd name="connsiteY3" fmla="*/ 270434 h 1457884"/>
              <a:gd name="connsiteX4" fmla="*/ 12700 w 2967783"/>
              <a:gd name="connsiteY4" fmla="*/ 1457884 h 1457884"/>
              <a:gd name="connsiteX5" fmla="*/ 0 w 2967783"/>
              <a:gd name="connsiteY5" fmla="*/ 1286434 h 1457884"/>
              <a:gd name="connsiteX0" fmla="*/ 0 w 2995578"/>
              <a:gd name="connsiteY0" fmla="*/ 1284265 h 1455715"/>
              <a:gd name="connsiteX1" fmla="*/ 1504950 w 2995578"/>
              <a:gd name="connsiteY1" fmla="*/ 382565 h 1455715"/>
              <a:gd name="connsiteX2" fmla="*/ 2762250 w 2995578"/>
              <a:gd name="connsiteY2" fmla="*/ 1565 h 1455715"/>
              <a:gd name="connsiteX3" fmla="*/ 2705100 w 2995578"/>
              <a:gd name="connsiteY3" fmla="*/ 300015 h 1455715"/>
              <a:gd name="connsiteX4" fmla="*/ 12700 w 2995578"/>
              <a:gd name="connsiteY4" fmla="*/ 1455715 h 1455715"/>
              <a:gd name="connsiteX5" fmla="*/ 0 w 2995578"/>
              <a:gd name="connsiteY5" fmla="*/ 1284265 h 145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578" h="1455715">
                <a:moveTo>
                  <a:pt x="0" y="1284265"/>
                </a:moveTo>
                <a:cubicBezTo>
                  <a:pt x="234950" y="1111757"/>
                  <a:pt x="1044575" y="596348"/>
                  <a:pt x="1504950" y="382565"/>
                </a:cubicBezTo>
                <a:cubicBezTo>
                  <a:pt x="1965325" y="168782"/>
                  <a:pt x="2562225" y="15323"/>
                  <a:pt x="2762250" y="1565"/>
                </a:cubicBezTo>
                <a:cubicBezTo>
                  <a:pt x="2962275" y="-12193"/>
                  <a:pt x="3192992" y="62948"/>
                  <a:pt x="2705100" y="300015"/>
                </a:cubicBezTo>
                <a:cubicBezTo>
                  <a:pt x="2217208" y="537082"/>
                  <a:pt x="503767" y="1278973"/>
                  <a:pt x="12700" y="1455715"/>
                </a:cubicBezTo>
                <a:cubicBezTo>
                  <a:pt x="29633" y="1397507"/>
                  <a:pt x="0" y="1367873"/>
                  <a:pt x="0" y="1284265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8313755" y="4095751"/>
            <a:ext cx="3073565" cy="1457884"/>
          </a:xfrm>
          <a:custGeom>
            <a:avLst/>
            <a:gdLst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225180 w 3465047"/>
              <a:gd name="connsiteY0" fmla="*/ 1296144 h 1511819"/>
              <a:gd name="connsiteX1" fmla="*/ 1730130 w 3465047"/>
              <a:gd name="connsiteY1" fmla="*/ 394444 h 1511819"/>
              <a:gd name="connsiteX2" fmla="*/ 3247780 w 3465047"/>
              <a:gd name="connsiteY2" fmla="*/ 7094 h 1511819"/>
              <a:gd name="connsiteX3" fmla="*/ 3139830 w 3465047"/>
              <a:gd name="connsiteY3" fmla="*/ 248394 h 1511819"/>
              <a:gd name="connsiteX4" fmla="*/ 320430 w 3465047"/>
              <a:gd name="connsiteY4" fmla="*/ 1429494 h 1511819"/>
              <a:gd name="connsiteX5" fmla="*/ 225180 w 3465047"/>
              <a:gd name="connsiteY5" fmla="*/ 1296144 h 1511819"/>
              <a:gd name="connsiteX0" fmla="*/ 150763 w 3390630"/>
              <a:gd name="connsiteY0" fmla="*/ 1296144 h 1495222"/>
              <a:gd name="connsiteX1" fmla="*/ 1655713 w 3390630"/>
              <a:gd name="connsiteY1" fmla="*/ 394444 h 1495222"/>
              <a:gd name="connsiteX2" fmla="*/ 3173363 w 3390630"/>
              <a:gd name="connsiteY2" fmla="*/ 7094 h 1495222"/>
              <a:gd name="connsiteX3" fmla="*/ 3065413 w 3390630"/>
              <a:gd name="connsiteY3" fmla="*/ 248394 h 1495222"/>
              <a:gd name="connsiteX4" fmla="*/ 246013 w 3390630"/>
              <a:gd name="connsiteY4" fmla="*/ 1429494 h 1495222"/>
              <a:gd name="connsiteX5" fmla="*/ 150763 w 3390630"/>
              <a:gd name="connsiteY5" fmla="*/ 1296144 h 1495222"/>
              <a:gd name="connsiteX0" fmla="*/ 159370 w 3399237"/>
              <a:gd name="connsiteY0" fmla="*/ 1296144 h 1538084"/>
              <a:gd name="connsiteX1" fmla="*/ 1664320 w 3399237"/>
              <a:gd name="connsiteY1" fmla="*/ 394444 h 1538084"/>
              <a:gd name="connsiteX2" fmla="*/ 3181970 w 3399237"/>
              <a:gd name="connsiteY2" fmla="*/ 7094 h 1538084"/>
              <a:gd name="connsiteX3" fmla="*/ 3074020 w 3399237"/>
              <a:gd name="connsiteY3" fmla="*/ 248394 h 1538084"/>
              <a:gd name="connsiteX4" fmla="*/ 241920 w 3399237"/>
              <a:gd name="connsiteY4" fmla="*/ 1480294 h 1538084"/>
              <a:gd name="connsiteX5" fmla="*/ 159370 w 3399237"/>
              <a:gd name="connsiteY5" fmla="*/ 1296144 h 1538084"/>
              <a:gd name="connsiteX0" fmla="*/ 0 w 3239867"/>
              <a:gd name="connsiteY0" fmla="*/ 1296144 h 1480294"/>
              <a:gd name="connsiteX1" fmla="*/ 1504950 w 3239867"/>
              <a:gd name="connsiteY1" fmla="*/ 394444 h 1480294"/>
              <a:gd name="connsiteX2" fmla="*/ 3022600 w 3239867"/>
              <a:gd name="connsiteY2" fmla="*/ 7094 h 1480294"/>
              <a:gd name="connsiteX3" fmla="*/ 2914650 w 3239867"/>
              <a:gd name="connsiteY3" fmla="*/ 248394 h 1480294"/>
              <a:gd name="connsiteX4" fmla="*/ 82550 w 3239867"/>
              <a:gd name="connsiteY4" fmla="*/ 1480294 h 1480294"/>
              <a:gd name="connsiteX5" fmla="*/ 0 w 3239867"/>
              <a:gd name="connsiteY5" fmla="*/ 1296144 h 1480294"/>
              <a:gd name="connsiteX0" fmla="*/ 10545 w 3250412"/>
              <a:gd name="connsiteY0" fmla="*/ 1296144 h 1435844"/>
              <a:gd name="connsiteX1" fmla="*/ 1515495 w 3250412"/>
              <a:gd name="connsiteY1" fmla="*/ 394444 h 1435844"/>
              <a:gd name="connsiteX2" fmla="*/ 3033145 w 3250412"/>
              <a:gd name="connsiteY2" fmla="*/ 7094 h 1435844"/>
              <a:gd name="connsiteX3" fmla="*/ 2925195 w 3250412"/>
              <a:gd name="connsiteY3" fmla="*/ 248394 h 1435844"/>
              <a:gd name="connsiteX4" fmla="*/ 16895 w 3250412"/>
              <a:gd name="connsiteY4" fmla="*/ 1435844 h 1435844"/>
              <a:gd name="connsiteX5" fmla="*/ 10545 w 3250412"/>
              <a:gd name="connsiteY5" fmla="*/ 1296144 h 1435844"/>
              <a:gd name="connsiteX0" fmla="*/ 0 w 3239867"/>
              <a:gd name="connsiteY0" fmla="*/ 1296144 h 1435844"/>
              <a:gd name="connsiteX1" fmla="*/ 1504950 w 3239867"/>
              <a:gd name="connsiteY1" fmla="*/ 394444 h 1435844"/>
              <a:gd name="connsiteX2" fmla="*/ 3022600 w 3239867"/>
              <a:gd name="connsiteY2" fmla="*/ 7094 h 1435844"/>
              <a:gd name="connsiteX3" fmla="*/ 2914650 w 3239867"/>
              <a:gd name="connsiteY3" fmla="*/ 248394 h 1435844"/>
              <a:gd name="connsiteX4" fmla="*/ 6350 w 3239867"/>
              <a:gd name="connsiteY4" fmla="*/ 1435844 h 1435844"/>
              <a:gd name="connsiteX5" fmla="*/ 0 w 3239867"/>
              <a:gd name="connsiteY5" fmla="*/ 1296144 h 1435844"/>
              <a:gd name="connsiteX0" fmla="*/ 0 w 3239867"/>
              <a:gd name="connsiteY0" fmla="*/ 1296144 h 1467594"/>
              <a:gd name="connsiteX1" fmla="*/ 1504950 w 3239867"/>
              <a:gd name="connsiteY1" fmla="*/ 394444 h 1467594"/>
              <a:gd name="connsiteX2" fmla="*/ 3022600 w 3239867"/>
              <a:gd name="connsiteY2" fmla="*/ 7094 h 1467594"/>
              <a:gd name="connsiteX3" fmla="*/ 2914650 w 3239867"/>
              <a:gd name="connsiteY3" fmla="*/ 248394 h 1467594"/>
              <a:gd name="connsiteX4" fmla="*/ 12700 w 3239867"/>
              <a:gd name="connsiteY4" fmla="*/ 1467594 h 1467594"/>
              <a:gd name="connsiteX5" fmla="*/ 0 w 3239867"/>
              <a:gd name="connsiteY5" fmla="*/ 1296144 h 1467594"/>
              <a:gd name="connsiteX0" fmla="*/ 0 w 3144347"/>
              <a:gd name="connsiteY0" fmla="*/ 1290381 h 1461831"/>
              <a:gd name="connsiteX1" fmla="*/ 1504950 w 3144347"/>
              <a:gd name="connsiteY1" fmla="*/ 388681 h 1461831"/>
              <a:gd name="connsiteX2" fmla="*/ 2762250 w 3144347"/>
              <a:gd name="connsiteY2" fmla="*/ 7681 h 1461831"/>
              <a:gd name="connsiteX3" fmla="*/ 2914650 w 3144347"/>
              <a:gd name="connsiteY3" fmla="*/ 242631 h 1461831"/>
              <a:gd name="connsiteX4" fmla="*/ 12700 w 3144347"/>
              <a:gd name="connsiteY4" fmla="*/ 1461831 h 1461831"/>
              <a:gd name="connsiteX5" fmla="*/ 0 w 3144347"/>
              <a:gd name="connsiteY5" fmla="*/ 1290381 h 1461831"/>
              <a:gd name="connsiteX0" fmla="*/ 0 w 3073565"/>
              <a:gd name="connsiteY0" fmla="*/ 1286434 h 1457884"/>
              <a:gd name="connsiteX1" fmla="*/ 1504950 w 3073565"/>
              <a:gd name="connsiteY1" fmla="*/ 384734 h 1457884"/>
              <a:gd name="connsiteX2" fmla="*/ 2762250 w 3073565"/>
              <a:gd name="connsiteY2" fmla="*/ 3734 h 1457884"/>
              <a:gd name="connsiteX3" fmla="*/ 2819400 w 3073565"/>
              <a:gd name="connsiteY3" fmla="*/ 270434 h 1457884"/>
              <a:gd name="connsiteX4" fmla="*/ 12700 w 3073565"/>
              <a:gd name="connsiteY4" fmla="*/ 1457884 h 1457884"/>
              <a:gd name="connsiteX5" fmla="*/ 0 w 3073565"/>
              <a:gd name="connsiteY5" fmla="*/ 1286434 h 1457884"/>
              <a:gd name="connsiteX0" fmla="*/ 0 w 3073565"/>
              <a:gd name="connsiteY0" fmla="*/ 1286434 h 1457884"/>
              <a:gd name="connsiteX1" fmla="*/ 1504950 w 3073565"/>
              <a:gd name="connsiteY1" fmla="*/ 384734 h 1457884"/>
              <a:gd name="connsiteX2" fmla="*/ 2762250 w 3073565"/>
              <a:gd name="connsiteY2" fmla="*/ 3734 h 1457884"/>
              <a:gd name="connsiteX3" fmla="*/ 2819400 w 3073565"/>
              <a:gd name="connsiteY3" fmla="*/ 270434 h 1457884"/>
              <a:gd name="connsiteX4" fmla="*/ 12700 w 3073565"/>
              <a:gd name="connsiteY4" fmla="*/ 1457884 h 1457884"/>
              <a:gd name="connsiteX5" fmla="*/ 0 w 3073565"/>
              <a:gd name="connsiteY5" fmla="*/ 1286434 h 145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3565" h="1457884">
                <a:moveTo>
                  <a:pt x="0" y="1286434"/>
                </a:moveTo>
                <a:cubicBezTo>
                  <a:pt x="234950" y="1113926"/>
                  <a:pt x="1044575" y="598517"/>
                  <a:pt x="1504950" y="384734"/>
                </a:cubicBezTo>
                <a:cubicBezTo>
                  <a:pt x="1965325" y="170951"/>
                  <a:pt x="2543175" y="22784"/>
                  <a:pt x="2762250" y="3734"/>
                </a:cubicBezTo>
                <a:cubicBezTo>
                  <a:pt x="2981325" y="-15316"/>
                  <a:pt x="3307292" y="33367"/>
                  <a:pt x="2819400" y="270434"/>
                </a:cubicBezTo>
                <a:cubicBezTo>
                  <a:pt x="2331508" y="507501"/>
                  <a:pt x="503767" y="1281142"/>
                  <a:pt x="12700" y="1457884"/>
                </a:cubicBezTo>
                <a:cubicBezTo>
                  <a:pt x="29633" y="1399676"/>
                  <a:pt x="0" y="1370042"/>
                  <a:pt x="0" y="128643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5" name="Straight Arrow Connector 2054"/>
          <p:cNvCxnSpPr>
            <a:stCxn id="2053" idx="4"/>
            <a:endCxn id="39" idx="4"/>
          </p:cNvCxnSpPr>
          <p:nvPr/>
        </p:nvCxnSpPr>
        <p:spPr>
          <a:xfrm>
            <a:off x="5490296" y="4052787"/>
            <a:ext cx="2836159" cy="1500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293945" y="5292723"/>
            <a:ext cx="2597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Closed section torsion </a:t>
            </a:r>
          </a:p>
          <a:p>
            <a:r>
              <a:rPr lang="en-US" dirty="0" smtClean="0"/>
              <a:t>45-45 </a:t>
            </a:r>
            <a:r>
              <a:rPr lang="en-US" dirty="0" smtClean="0"/>
              <a:t>laminate direction</a:t>
            </a:r>
          </a:p>
          <a:p>
            <a:r>
              <a:rPr lang="en-US" dirty="0" smtClean="0"/>
              <a:t>Beware of out-of-plane buckling constraint</a:t>
            </a:r>
            <a:endParaRPr lang="en-US" dirty="0" smtClean="0"/>
          </a:p>
          <a:p>
            <a:endParaRPr lang="en-US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84956" y="2665947"/>
            <a:ext cx="2902364" cy="1452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77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5550" y="1288907"/>
            <a:ext cx="5157787" cy="509413"/>
          </a:xfrm>
        </p:spPr>
        <p:txBody>
          <a:bodyPr/>
          <a:lstStyle/>
          <a:p>
            <a:r>
              <a:rPr lang="en-US" dirty="0" smtClean="0"/>
              <a:t>Composites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5549" y="1978558"/>
            <a:ext cx="5486400" cy="1272042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000" dirty="0" smtClean="0"/>
              <a:t>Smooth, complex 3D curves</a:t>
            </a:r>
          </a:p>
          <a:p>
            <a:r>
              <a:rPr lang="en-US" sz="2000" dirty="0" smtClean="0"/>
              <a:t>Non-isotropic tailoring</a:t>
            </a:r>
          </a:p>
          <a:p>
            <a:r>
              <a:rPr lang="en-US" sz="2000" dirty="0" smtClean="0"/>
              <a:t>Cost-insensitive, weight-critical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9544050" y="1288907"/>
            <a:ext cx="2525576" cy="509413"/>
          </a:xfrm>
        </p:spPr>
        <p:txBody>
          <a:bodyPr/>
          <a:lstStyle/>
          <a:p>
            <a:pPr algn="r"/>
            <a:r>
              <a:rPr lang="en-US" dirty="0" smtClean="0"/>
              <a:t>Metals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583226" y="1978558"/>
            <a:ext cx="5486400" cy="127204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algn="r"/>
            <a:r>
              <a:rPr lang="en-US" sz="2000" dirty="0" smtClean="0"/>
              <a:t>Fastening </a:t>
            </a:r>
          </a:p>
          <a:p>
            <a:pPr algn="r"/>
            <a:r>
              <a:rPr lang="en-US" sz="2000" dirty="0" smtClean="0"/>
              <a:t>High temperatures</a:t>
            </a:r>
          </a:p>
          <a:p>
            <a:pPr algn="r"/>
            <a:r>
              <a:rPr lang="en-US" sz="2000" dirty="0" smtClean="0"/>
              <a:t>High surface-speed rubbing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Composites vs Metals</a:t>
            </a:r>
            <a:endParaRPr lang="en-US" dirty="0"/>
          </a:p>
        </p:txBody>
      </p:sp>
      <p:pic>
        <p:nvPicPr>
          <p:cNvPr id="1028" name="Picture 4" descr="Canadian GP: New F1 rear wing designs revealed in Montre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091" y="3926700"/>
            <a:ext cx="3418960" cy="22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eering knuckl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8587" y="3926697"/>
            <a:ext cx="1790926" cy="228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Challenges for the Fixers of Boeing's 787 - The New York Tim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6388" y="3926853"/>
            <a:ext cx="4250450" cy="228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4328160" y="1365473"/>
            <a:ext cx="3535680" cy="522965"/>
          </a:xfrm>
          <a:prstGeom prst="leftRightArrow">
            <a:avLst>
              <a:gd name="adj1" fmla="val 73313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Suitability</a:t>
            </a:r>
            <a:endParaRPr lang="en-US" dirty="0"/>
          </a:p>
        </p:txBody>
      </p:sp>
      <p:pic>
        <p:nvPicPr>
          <p:cNvPr id="1040" name="Picture 16" descr="NTN Bearing 2902 Thrust Ball Bearing, Single Direction, Steel Cage, 15 mm  Bore ID, 31 mm OD, 12 mm Width, Open: Amazon.com: Industrial &amp; Scientific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603031" y="4341743"/>
            <a:ext cx="1474938" cy="14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6531" y="6322660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F1 rear wing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09101" y="6322660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knuckle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718850" y="602247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 bearings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7385" y="6322660"/>
            <a:ext cx="291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Aerospace primary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2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765838" y="4131336"/>
            <a:ext cx="3253105" cy="2145665"/>
            <a:chOff x="4583364" y="1671563"/>
            <a:chExt cx="3253105" cy="2145665"/>
          </a:xfrm>
        </p:grpSpPr>
        <p:pic>
          <p:nvPicPr>
            <p:cNvPr id="1028" name="Picture 4" descr="Carbon Fibers | Products &amp; Services | TEIJI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364" y="1671563"/>
              <a:ext cx="3253105" cy="214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Arc 16"/>
            <p:cNvSpPr/>
            <p:nvPr/>
          </p:nvSpPr>
          <p:spPr>
            <a:xfrm>
              <a:off x="6384925" y="2934552"/>
              <a:ext cx="152400" cy="167874"/>
            </a:xfrm>
            <a:prstGeom prst="arc">
              <a:avLst>
                <a:gd name="adj1" fmla="val 8039887"/>
                <a:gd name="adj2" fmla="val 5506783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Fiber Organization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88125" y="4414763"/>
            <a:ext cx="2743200" cy="2356539"/>
            <a:chOff x="9271584" y="1495175"/>
            <a:chExt cx="2743200" cy="23565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1584" y="1495175"/>
              <a:ext cx="2743200" cy="235653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9326427" y="3353484"/>
              <a:ext cx="22835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“Unidirectional fabric”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640267" y="3779728"/>
            <a:ext cx="168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“Tow” or “Yarn”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869171" y="1520825"/>
            <a:ext cx="2762154" cy="2743200"/>
            <a:chOff x="9252630" y="1671563"/>
            <a:chExt cx="2762154" cy="2743200"/>
          </a:xfrm>
        </p:grpSpPr>
        <p:grpSp>
          <p:nvGrpSpPr>
            <p:cNvPr id="8" name="Group 7"/>
            <p:cNvGrpSpPr/>
            <p:nvPr/>
          </p:nvGrpSpPr>
          <p:grpSpPr>
            <a:xfrm>
              <a:off x="9271584" y="1671563"/>
              <a:ext cx="2743200" cy="2743200"/>
              <a:chOff x="9271584" y="3927913"/>
              <a:chExt cx="2743200" cy="2743200"/>
            </a:xfrm>
          </p:grpSpPr>
          <p:pic>
            <p:nvPicPr>
              <p:cNvPr id="1030" name="Picture 6" descr="Plain Weave Carbon Fiber Fabric | 3k Tow, 50 or 60 | Fibre Glast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71584" y="3927913"/>
                <a:ext cx="2743200" cy="274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9326427" y="6209448"/>
                <a:ext cx="161589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“Woven fabric”</a:t>
                </a:r>
                <a:endParaRPr lang="en-US" dirty="0"/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9252630" y="2261394"/>
              <a:ext cx="1735363" cy="563903"/>
            </a:xfrm>
            <a:custGeom>
              <a:avLst/>
              <a:gdLst>
                <a:gd name="connsiteX0" fmla="*/ 29028 w 1792514"/>
                <a:gd name="connsiteY0" fmla="*/ 522514 h 580571"/>
                <a:gd name="connsiteX1" fmla="*/ 1066800 w 1792514"/>
                <a:gd name="connsiteY1" fmla="*/ 217714 h 580571"/>
                <a:gd name="connsiteX2" fmla="*/ 1741714 w 1792514"/>
                <a:gd name="connsiteY2" fmla="*/ 0 h 580571"/>
                <a:gd name="connsiteX3" fmla="*/ 1792514 w 1792514"/>
                <a:gd name="connsiteY3" fmla="*/ 101600 h 580571"/>
                <a:gd name="connsiteX4" fmla="*/ 827314 w 1792514"/>
                <a:gd name="connsiteY4" fmla="*/ 377371 h 580571"/>
                <a:gd name="connsiteX5" fmla="*/ 0 w 1792514"/>
                <a:gd name="connsiteY5" fmla="*/ 580571 h 580571"/>
                <a:gd name="connsiteX6" fmla="*/ 29028 w 1792514"/>
                <a:gd name="connsiteY6" fmla="*/ 522514 h 580571"/>
                <a:gd name="connsiteX0" fmla="*/ 29028 w 1744889"/>
                <a:gd name="connsiteY0" fmla="*/ 522514 h 580571"/>
                <a:gd name="connsiteX1" fmla="*/ 1066800 w 1744889"/>
                <a:gd name="connsiteY1" fmla="*/ 217714 h 580571"/>
                <a:gd name="connsiteX2" fmla="*/ 1741714 w 1744889"/>
                <a:gd name="connsiteY2" fmla="*/ 0 h 580571"/>
                <a:gd name="connsiteX3" fmla="*/ 1744889 w 1744889"/>
                <a:gd name="connsiteY3" fmla="*/ 80168 h 580571"/>
                <a:gd name="connsiteX4" fmla="*/ 827314 w 1744889"/>
                <a:gd name="connsiteY4" fmla="*/ 377371 h 580571"/>
                <a:gd name="connsiteX5" fmla="*/ 0 w 1744889"/>
                <a:gd name="connsiteY5" fmla="*/ 580571 h 580571"/>
                <a:gd name="connsiteX6" fmla="*/ 29028 w 1744889"/>
                <a:gd name="connsiteY6" fmla="*/ 522514 h 580571"/>
                <a:gd name="connsiteX0" fmla="*/ 29028 w 1744889"/>
                <a:gd name="connsiteY0" fmla="*/ 477271 h 535328"/>
                <a:gd name="connsiteX1" fmla="*/ 1066800 w 1744889"/>
                <a:gd name="connsiteY1" fmla="*/ 172471 h 535328"/>
                <a:gd name="connsiteX2" fmla="*/ 1741714 w 1744889"/>
                <a:gd name="connsiteY2" fmla="*/ 0 h 535328"/>
                <a:gd name="connsiteX3" fmla="*/ 1744889 w 1744889"/>
                <a:gd name="connsiteY3" fmla="*/ 34925 h 535328"/>
                <a:gd name="connsiteX4" fmla="*/ 827314 w 1744889"/>
                <a:gd name="connsiteY4" fmla="*/ 332128 h 535328"/>
                <a:gd name="connsiteX5" fmla="*/ 0 w 1744889"/>
                <a:gd name="connsiteY5" fmla="*/ 535328 h 535328"/>
                <a:gd name="connsiteX6" fmla="*/ 29028 w 1744889"/>
                <a:gd name="connsiteY6" fmla="*/ 477271 h 535328"/>
                <a:gd name="connsiteX0" fmla="*/ 29028 w 1771082"/>
                <a:gd name="connsiteY0" fmla="*/ 477271 h 535328"/>
                <a:gd name="connsiteX1" fmla="*/ 1066800 w 1771082"/>
                <a:gd name="connsiteY1" fmla="*/ 172471 h 535328"/>
                <a:gd name="connsiteX2" fmla="*/ 1741714 w 1771082"/>
                <a:gd name="connsiteY2" fmla="*/ 0 h 535328"/>
                <a:gd name="connsiteX3" fmla="*/ 1771082 w 1771082"/>
                <a:gd name="connsiteY3" fmla="*/ 27781 h 535328"/>
                <a:gd name="connsiteX4" fmla="*/ 827314 w 1771082"/>
                <a:gd name="connsiteY4" fmla="*/ 332128 h 535328"/>
                <a:gd name="connsiteX5" fmla="*/ 0 w 1771082"/>
                <a:gd name="connsiteY5" fmla="*/ 535328 h 535328"/>
                <a:gd name="connsiteX6" fmla="*/ 29028 w 1771082"/>
                <a:gd name="connsiteY6" fmla="*/ 477271 h 535328"/>
                <a:gd name="connsiteX0" fmla="*/ 29028 w 1771082"/>
                <a:gd name="connsiteY0" fmla="*/ 477271 h 535328"/>
                <a:gd name="connsiteX1" fmla="*/ 1066800 w 1771082"/>
                <a:gd name="connsiteY1" fmla="*/ 172471 h 535328"/>
                <a:gd name="connsiteX2" fmla="*/ 1741714 w 1771082"/>
                <a:gd name="connsiteY2" fmla="*/ 0 h 535328"/>
                <a:gd name="connsiteX3" fmla="*/ 1771082 w 1771082"/>
                <a:gd name="connsiteY3" fmla="*/ 27781 h 535328"/>
                <a:gd name="connsiteX4" fmla="*/ 827314 w 1771082"/>
                <a:gd name="connsiteY4" fmla="*/ 332128 h 535328"/>
                <a:gd name="connsiteX5" fmla="*/ 0 w 1771082"/>
                <a:gd name="connsiteY5" fmla="*/ 535328 h 535328"/>
                <a:gd name="connsiteX6" fmla="*/ 29028 w 1771082"/>
                <a:gd name="connsiteY6" fmla="*/ 477271 h 535328"/>
                <a:gd name="connsiteX0" fmla="*/ 29028 w 1771082"/>
                <a:gd name="connsiteY0" fmla="*/ 477271 h 535328"/>
                <a:gd name="connsiteX1" fmla="*/ 1069181 w 1771082"/>
                <a:gd name="connsiteY1" fmla="*/ 208190 h 535328"/>
                <a:gd name="connsiteX2" fmla="*/ 1741714 w 1771082"/>
                <a:gd name="connsiteY2" fmla="*/ 0 h 535328"/>
                <a:gd name="connsiteX3" fmla="*/ 1771082 w 1771082"/>
                <a:gd name="connsiteY3" fmla="*/ 27781 h 535328"/>
                <a:gd name="connsiteX4" fmla="*/ 827314 w 1771082"/>
                <a:gd name="connsiteY4" fmla="*/ 332128 h 535328"/>
                <a:gd name="connsiteX5" fmla="*/ 0 w 1771082"/>
                <a:gd name="connsiteY5" fmla="*/ 535328 h 535328"/>
                <a:gd name="connsiteX6" fmla="*/ 29028 w 1771082"/>
                <a:gd name="connsiteY6" fmla="*/ 477271 h 535328"/>
                <a:gd name="connsiteX0" fmla="*/ 29028 w 1771082"/>
                <a:gd name="connsiteY0" fmla="*/ 477271 h 535328"/>
                <a:gd name="connsiteX1" fmla="*/ 1069181 w 1771082"/>
                <a:gd name="connsiteY1" fmla="*/ 208190 h 535328"/>
                <a:gd name="connsiteX2" fmla="*/ 1741714 w 1771082"/>
                <a:gd name="connsiteY2" fmla="*/ 0 h 535328"/>
                <a:gd name="connsiteX3" fmla="*/ 1771082 w 1771082"/>
                <a:gd name="connsiteY3" fmla="*/ 27781 h 535328"/>
                <a:gd name="connsiteX4" fmla="*/ 827314 w 1771082"/>
                <a:gd name="connsiteY4" fmla="*/ 332128 h 535328"/>
                <a:gd name="connsiteX5" fmla="*/ 0 w 1771082"/>
                <a:gd name="connsiteY5" fmla="*/ 535328 h 535328"/>
                <a:gd name="connsiteX6" fmla="*/ 29028 w 1771082"/>
                <a:gd name="connsiteY6" fmla="*/ 477271 h 535328"/>
                <a:gd name="connsiteX0" fmla="*/ 14740 w 1756794"/>
                <a:gd name="connsiteY0" fmla="*/ 477271 h 535328"/>
                <a:gd name="connsiteX1" fmla="*/ 1054893 w 1756794"/>
                <a:gd name="connsiteY1" fmla="*/ 208190 h 535328"/>
                <a:gd name="connsiteX2" fmla="*/ 1727426 w 1756794"/>
                <a:gd name="connsiteY2" fmla="*/ 0 h 535328"/>
                <a:gd name="connsiteX3" fmla="*/ 1756794 w 1756794"/>
                <a:gd name="connsiteY3" fmla="*/ 27781 h 535328"/>
                <a:gd name="connsiteX4" fmla="*/ 813026 w 1756794"/>
                <a:gd name="connsiteY4" fmla="*/ 332128 h 535328"/>
                <a:gd name="connsiteX5" fmla="*/ 0 w 1756794"/>
                <a:gd name="connsiteY5" fmla="*/ 535328 h 535328"/>
                <a:gd name="connsiteX6" fmla="*/ 14740 w 1756794"/>
                <a:gd name="connsiteY6" fmla="*/ 477271 h 535328"/>
                <a:gd name="connsiteX0" fmla="*/ 7596 w 1756794"/>
                <a:gd name="connsiteY0" fmla="*/ 505846 h 535328"/>
                <a:gd name="connsiteX1" fmla="*/ 1054893 w 1756794"/>
                <a:gd name="connsiteY1" fmla="*/ 208190 h 535328"/>
                <a:gd name="connsiteX2" fmla="*/ 1727426 w 1756794"/>
                <a:gd name="connsiteY2" fmla="*/ 0 h 535328"/>
                <a:gd name="connsiteX3" fmla="*/ 1756794 w 1756794"/>
                <a:gd name="connsiteY3" fmla="*/ 27781 h 535328"/>
                <a:gd name="connsiteX4" fmla="*/ 813026 w 1756794"/>
                <a:gd name="connsiteY4" fmla="*/ 332128 h 535328"/>
                <a:gd name="connsiteX5" fmla="*/ 0 w 1756794"/>
                <a:gd name="connsiteY5" fmla="*/ 535328 h 535328"/>
                <a:gd name="connsiteX6" fmla="*/ 7596 w 1756794"/>
                <a:gd name="connsiteY6" fmla="*/ 505846 h 535328"/>
                <a:gd name="connsiteX0" fmla="*/ 7596 w 1756794"/>
                <a:gd name="connsiteY0" fmla="*/ 505846 h 535328"/>
                <a:gd name="connsiteX1" fmla="*/ 1054893 w 1756794"/>
                <a:gd name="connsiteY1" fmla="*/ 208190 h 535328"/>
                <a:gd name="connsiteX2" fmla="*/ 1727426 w 1756794"/>
                <a:gd name="connsiteY2" fmla="*/ 0 h 535328"/>
                <a:gd name="connsiteX3" fmla="*/ 1756794 w 1756794"/>
                <a:gd name="connsiteY3" fmla="*/ 27781 h 535328"/>
                <a:gd name="connsiteX4" fmla="*/ 813026 w 1756794"/>
                <a:gd name="connsiteY4" fmla="*/ 332128 h 535328"/>
                <a:gd name="connsiteX5" fmla="*/ 0 w 1756794"/>
                <a:gd name="connsiteY5" fmla="*/ 535328 h 535328"/>
                <a:gd name="connsiteX6" fmla="*/ 7596 w 1756794"/>
                <a:gd name="connsiteY6" fmla="*/ 505846 h 535328"/>
                <a:gd name="connsiteX0" fmla="*/ 7596 w 1756794"/>
                <a:gd name="connsiteY0" fmla="*/ 505846 h 544853"/>
                <a:gd name="connsiteX1" fmla="*/ 1054893 w 1756794"/>
                <a:gd name="connsiteY1" fmla="*/ 208190 h 544853"/>
                <a:gd name="connsiteX2" fmla="*/ 1727426 w 1756794"/>
                <a:gd name="connsiteY2" fmla="*/ 0 h 544853"/>
                <a:gd name="connsiteX3" fmla="*/ 1756794 w 1756794"/>
                <a:gd name="connsiteY3" fmla="*/ 27781 h 544853"/>
                <a:gd name="connsiteX4" fmla="*/ 813026 w 1756794"/>
                <a:gd name="connsiteY4" fmla="*/ 332128 h 544853"/>
                <a:gd name="connsiteX5" fmla="*/ 0 w 1756794"/>
                <a:gd name="connsiteY5" fmla="*/ 544853 h 544853"/>
                <a:gd name="connsiteX6" fmla="*/ 7596 w 1756794"/>
                <a:gd name="connsiteY6" fmla="*/ 505846 h 544853"/>
                <a:gd name="connsiteX0" fmla="*/ 7596 w 1756794"/>
                <a:gd name="connsiteY0" fmla="*/ 505846 h 544853"/>
                <a:gd name="connsiteX1" fmla="*/ 1054893 w 1756794"/>
                <a:gd name="connsiteY1" fmla="*/ 208190 h 544853"/>
                <a:gd name="connsiteX2" fmla="*/ 1727426 w 1756794"/>
                <a:gd name="connsiteY2" fmla="*/ 0 h 544853"/>
                <a:gd name="connsiteX3" fmla="*/ 1756794 w 1756794"/>
                <a:gd name="connsiteY3" fmla="*/ 27781 h 544853"/>
                <a:gd name="connsiteX4" fmla="*/ 813026 w 1756794"/>
                <a:gd name="connsiteY4" fmla="*/ 332128 h 544853"/>
                <a:gd name="connsiteX5" fmla="*/ 0 w 1756794"/>
                <a:gd name="connsiteY5" fmla="*/ 544853 h 544853"/>
                <a:gd name="connsiteX6" fmla="*/ 7596 w 1756794"/>
                <a:gd name="connsiteY6" fmla="*/ 505846 h 544853"/>
                <a:gd name="connsiteX0" fmla="*/ 7596 w 1756794"/>
                <a:gd name="connsiteY0" fmla="*/ 505846 h 544853"/>
                <a:gd name="connsiteX1" fmla="*/ 1054893 w 1756794"/>
                <a:gd name="connsiteY1" fmla="*/ 208190 h 544853"/>
                <a:gd name="connsiteX2" fmla="*/ 1727426 w 1756794"/>
                <a:gd name="connsiteY2" fmla="*/ 0 h 544853"/>
                <a:gd name="connsiteX3" fmla="*/ 1756794 w 1756794"/>
                <a:gd name="connsiteY3" fmla="*/ 27781 h 544853"/>
                <a:gd name="connsiteX4" fmla="*/ 813026 w 1756794"/>
                <a:gd name="connsiteY4" fmla="*/ 324984 h 544853"/>
                <a:gd name="connsiteX5" fmla="*/ 0 w 1756794"/>
                <a:gd name="connsiteY5" fmla="*/ 544853 h 544853"/>
                <a:gd name="connsiteX6" fmla="*/ 7596 w 1756794"/>
                <a:gd name="connsiteY6" fmla="*/ 505846 h 544853"/>
                <a:gd name="connsiteX0" fmla="*/ 7596 w 1756794"/>
                <a:gd name="connsiteY0" fmla="*/ 524896 h 563903"/>
                <a:gd name="connsiteX1" fmla="*/ 1054893 w 1756794"/>
                <a:gd name="connsiteY1" fmla="*/ 227240 h 563903"/>
                <a:gd name="connsiteX2" fmla="*/ 1725045 w 1756794"/>
                <a:gd name="connsiteY2" fmla="*/ 0 h 563903"/>
                <a:gd name="connsiteX3" fmla="*/ 1756794 w 1756794"/>
                <a:gd name="connsiteY3" fmla="*/ 46831 h 563903"/>
                <a:gd name="connsiteX4" fmla="*/ 813026 w 1756794"/>
                <a:gd name="connsiteY4" fmla="*/ 344034 h 563903"/>
                <a:gd name="connsiteX5" fmla="*/ 0 w 1756794"/>
                <a:gd name="connsiteY5" fmla="*/ 563903 h 563903"/>
                <a:gd name="connsiteX6" fmla="*/ 7596 w 1756794"/>
                <a:gd name="connsiteY6" fmla="*/ 524896 h 563903"/>
                <a:gd name="connsiteX0" fmla="*/ 7596 w 1756794"/>
                <a:gd name="connsiteY0" fmla="*/ 524896 h 563903"/>
                <a:gd name="connsiteX1" fmla="*/ 1054893 w 1756794"/>
                <a:gd name="connsiteY1" fmla="*/ 227240 h 563903"/>
                <a:gd name="connsiteX2" fmla="*/ 1725045 w 1756794"/>
                <a:gd name="connsiteY2" fmla="*/ 0 h 563903"/>
                <a:gd name="connsiteX3" fmla="*/ 1756794 w 1756794"/>
                <a:gd name="connsiteY3" fmla="*/ 46831 h 563903"/>
                <a:gd name="connsiteX4" fmla="*/ 813026 w 1756794"/>
                <a:gd name="connsiteY4" fmla="*/ 344034 h 563903"/>
                <a:gd name="connsiteX5" fmla="*/ 0 w 1756794"/>
                <a:gd name="connsiteY5" fmla="*/ 563903 h 563903"/>
                <a:gd name="connsiteX6" fmla="*/ 7596 w 1756794"/>
                <a:gd name="connsiteY6" fmla="*/ 524896 h 563903"/>
                <a:gd name="connsiteX0" fmla="*/ 7596 w 1735363"/>
                <a:gd name="connsiteY0" fmla="*/ 524896 h 563903"/>
                <a:gd name="connsiteX1" fmla="*/ 1054893 w 1735363"/>
                <a:gd name="connsiteY1" fmla="*/ 227240 h 563903"/>
                <a:gd name="connsiteX2" fmla="*/ 1725045 w 1735363"/>
                <a:gd name="connsiteY2" fmla="*/ 0 h 563903"/>
                <a:gd name="connsiteX3" fmla="*/ 1735363 w 1735363"/>
                <a:gd name="connsiteY3" fmla="*/ 44450 h 563903"/>
                <a:gd name="connsiteX4" fmla="*/ 813026 w 1735363"/>
                <a:gd name="connsiteY4" fmla="*/ 344034 h 563903"/>
                <a:gd name="connsiteX5" fmla="*/ 0 w 1735363"/>
                <a:gd name="connsiteY5" fmla="*/ 563903 h 563903"/>
                <a:gd name="connsiteX6" fmla="*/ 7596 w 1735363"/>
                <a:gd name="connsiteY6" fmla="*/ 524896 h 563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5363" h="563903">
                  <a:moveTo>
                    <a:pt x="7596" y="524896"/>
                  </a:moveTo>
                  <a:cubicBezTo>
                    <a:pt x="169125" y="487041"/>
                    <a:pt x="768651" y="314723"/>
                    <a:pt x="1054893" y="227240"/>
                  </a:cubicBezTo>
                  <a:cubicBezTo>
                    <a:pt x="1341135" y="139757"/>
                    <a:pt x="1617587" y="49118"/>
                    <a:pt x="1725045" y="0"/>
                  </a:cubicBezTo>
                  <a:lnTo>
                    <a:pt x="1735363" y="44450"/>
                  </a:lnTo>
                  <a:cubicBezTo>
                    <a:pt x="1582963" y="99805"/>
                    <a:pt x="1102253" y="257459"/>
                    <a:pt x="813026" y="344034"/>
                  </a:cubicBezTo>
                  <a:cubicBezTo>
                    <a:pt x="523799" y="430609"/>
                    <a:pt x="134238" y="534950"/>
                    <a:pt x="0" y="563903"/>
                  </a:cubicBezTo>
                  <a:lnTo>
                    <a:pt x="7596" y="524896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2" descr="Composite materia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686" y="1401403"/>
            <a:ext cx="3176304" cy="180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357240" y="3161759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Fiber “strand”</a:t>
            </a:r>
            <a:endParaRPr lang="en-US" dirty="0"/>
          </a:p>
        </p:txBody>
      </p:sp>
      <p:sp>
        <p:nvSpPr>
          <p:cNvPr id="4" name="Arc 3"/>
          <p:cNvSpPr/>
          <p:nvPr/>
        </p:nvSpPr>
        <p:spPr>
          <a:xfrm>
            <a:off x="967740" y="2610678"/>
            <a:ext cx="152400" cy="455832"/>
          </a:xfrm>
          <a:prstGeom prst="arc">
            <a:avLst>
              <a:gd name="adj1" fmla="val 11673704"/>
              <a:gd name="adj2" fmla="val 8235002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4775" y="145315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hair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 flipV="1">
            <a:off x="987547" y="3016751"/>
            <a:ext cx="1784682" cy="3122792"/>
          </a:xfrm>
          <a:custGeom>
            <a:avLst/>
            <a:gdLst>
              <a:gd name="connsiteX0" fmla="*/ 0 w 4442460"/>
              <a:gd name="connsiteY0" fmla="*/ 12522 h 385917"/>
              <a:gd name="connsiteX1" fmla="*/ 2575560 w 4442460"/>
              <a:gd name="connsiteY1" fmla="*/ 385902 h 385917"/>
              <a:gd name="connsiteX2" fmla="*/ 3032760 w 4442460"/>
              <a:gd name="connsiteY2" fmla="*/ 27762 h 385917"/>
              <a:gd name="connsiteX3" fmla="*/ 4442460 w 4442460"/>
              <a:gd name="connsiteY3" fmla="*/ 50622 h 385917"/>
              <a:gd name="connsiteX0" fmla="*/ 0 w 4466555"/>
              <a:gd name="connsiteY0" fmla="*/ 21977 h 395372"/>
              <a:gd name="connsiteX1" fmla="*/ 2575560 w 4466555"/>
              <a:gd name="connsiteY1" fmla="*/ 395357 h 395372"/>
              <a:gd name="connsiteX2" fmla="*/ 3032760 w 4466555"/>
              <a:gd name="connsiteY2" fmla="*/ 37217 h 395372"/>
              <a:gd name="connsiteX3" fmla="*/ 4466555 w 4466555"/>
              <a:gd name="connsiteY3" fmla="*/ 37854 h 395372"/>
              <a:gd name="connsiteX0" fmla="*/ 0 w 4466555"/>
              <a:gd name="connsiteY0" fmla="*/ 0 h 374038"/>
              <a:gd name="connsiteX1" fmla="*/ 2575560 w 4466555"/>
              <a:gd name="connsiteY1" fmla="*/ 373380 h 374038"/>
              <a:gd name="connsiteX2" fmla="*/ 2574941 w 4466555"/>
              <a:gd name="connsiteY2" fmla="*/ 88927 h 374038"/>
              <a:gd name="connsiteX3" fmla="*/ 4466555 w 4466555"/>
              <a:gd name="connsiteY3" fmla="*/ 15877 h 374038"/>
              <a:gd name="connsiteX0" fmla="*/ 0 w 4490654"/>
              <a:gd name="connsiteY0" fmla="*/ 0 h 374034"/>
              <a:gd name="connsiteX1" fmla="*/ 2575560 w 4490654"/>
              <a:gd name="connsiteY1" fmla="*/ 373380 h 374034"/>
              <a:gd name="connsiteX2" fmla="*/ 2574941 w 4490654"/>
              <a:gd name="connsiteY2" fmla="*/ 88927 h 374034"/>
              <a:gd name="connsiteX3" fmla="*/ 4490654 w 4490654"/>
              <a:gd name="connsiteY3" fmla="*/ 24064 h 374034"/>
              <a:gd name="connsiteX0" fmla="*/ 0 w 4490654"/>
              <a:gd name="connsiteY0" fmla="*/ 0 h 374034"/>
              <a:gd name="connsiteX1" fmla="*/ 2575560 w 4490654"/>
              <a:gd name="connsiteY1" fmla="*/ 373380 h 374034"/>
              <a:gd name="connsiteX2" fmla="*/ 2574941 w 4490654"/>
              <a:gd name="connsiteY2" fmla="*/ 88927 h 374034"/>
              <a:gd name="connsiteX3" fmla="*/ 4490654 w 4490654"/>
              <a:gd name="connsiteY3" fmla="*/ 24064 h 374034"/>
              <a:gd name="connsiteX0" fmla="*/ 0 w 4659325"/>
              <a:gd name="connsiteY0" fmla="*/ 495088 h 561588"/>
              <a:gd name="connsiteX1" fmla="*/ 2744231 w 4659325"/>
              <a:gd name="connsiteY1" fmla="*/ 356170 h 561588"/>
              <a:gd name="connsiteX2" fmla="*/ 2743612 w 4659325"/>
              <a:gd name="connsiteY2" fmla="*/ 71717 h 561588"/>
              <a:gd name="connsiteX3" fmla="*/ 4659325 w 4659325"/>
              <a:gd name="connsiteY3" fmla="*/ 6854 h 561588"/>
              <a:gd name="connsiteX0" fmla="*/ 185040 w 4844365"/>
              <a:gd name="connsiteY0" fmla="*/ 495088 h 495088"/>
              <a:gd name="connsiteX1" fmla="*/ 2929271 w 4844365"/>
              <a:gd name="connsiteY1" fmla="*/ 356170 h 495088"/>
              <a:gd name="connsiteX2" fmla="*/ 2928652 w 4844365"/>
              <a:gd name="connsiteY2" fmla="*/ 71717 h 495088"/>
              <a:gd name="connsiteX3" fmla="*/ 4844365 w 4844365"/>
              <a:gd name="connsiteY3" fmla="*/ 6854 h 495088"/>
              <a:gd name="connsiteX0" fmla="*/ 0 w 4659325"/>
              <a:gd name="connsiteY0" fmla="*/ 495088 h 495088"/>
              <a:gd name="connsiteX1" fmla="*/ 2743612 w 4659325"/>
              <a:gd name="connsiteY1" fmla="*/ 71717 h 495088"/>
              <a:gd name="connsiteX2" fmla="*/ 4659325 w 4659325"/>
              <a:gd name="connsiteY2" fmla="*/ 6854 h 495088"/>
              <a:gd name="connsiteX0" fmla="*/ 271577 w 4930902"/>
              <a:gd name="connsiteY0" fmla="*/ 510610 h 510610"/>
              <a:gd name="connsiteX1" fmla="*/ 244165 w 4930902"/>
              <a:gd name="connsiteY1" fmla="*/ 36945 h 510610"/>
              <a:gd name="connsiteX2" fmla="*/ 4930902 w 4930902"/>
              <a:gd name="connsiteY2" fmla="*/ 22376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0902" h="510610">
                <a:moveTo>
                  <a:pt x="271577" y="510610"/>
                </a:moveTo>
                <a:cubicBezTo>
                  <a:pt x="843163" y="422408"/>
                  <a:pt x="-532389" y="118317"/>
                  <a:pt x="244165" y="36945"/>
                </a:cubicBezTo>
                <a:cubicBezTo>
                  <a:pt x="563347" y="-21274"/>
                  <a:pt x="3996095" y="1720"/>
                  <a:pt x="4930902" y="22376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722915" y="2663371"/>
            <a:ext cx="2114006" cy="2852058"/>
          </a:xfrm>
          <a:custGeom>
            <a:avLst/>
            <a:gdLst>
              <a:gd name="connsiteX0" fmla="*/ 0 w 2344057"/>
              <a:gd name="connsiteY0" fmla="*/ 2852058 h 2852058"/>
              <a:gd name="connsiteX1" fmla="*/ 1451429 w 2344057"/>
              <a:gd name="connsiteY1" fmla="*/ 2300515 h 2852058"/>
              <a:gd name="connsiteX2" fmla="*/ 1560286 w 2344057"/>
              <a:gd name="connsiteY2" fmla="*/ 500743 h 2852058"/>
              <a:gd name="connsiteX3" fmla="*/ 2344057 w 2344057"/>
              <a:gd name="connsiteY3" fmla="*/ 0 h 285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4057" h="2852058">
                <a:moveTo>
                  <a:pt x="0" y="2852058"/>
                </a:moveTo>
                <a:cubicBezTo>
                  <a:pt x="595690" y="2772229"/>
                  <a:pt x="1191381" y="2692401"/>
                  <a:pt x="1451429" y="2300515"/>
                </a:cubicBezTo>
                <a:cubicBezTo>
                  <a:pt x="1711477" y="1908629"/>
                  <a:pt x="1411515" y="884162"/>
                  <a:pt x="1560286" y="500743"/>
                </a:cubicBezTo>
                <a:cubicBezTo>
                  <a:pt x="1709057" y="117324"/>
                  <a:pt x="2026557" y="58662"/>
                  <a:pt x="2344057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051561" y="5109120"/>
            <a:ext cx="4834889" cy="1400948"/>
          </a:xfrm>
          <a:custGeom>
            <a:avLst/>
            <a:gdLst>
              <a:gd name="connsiteX0" fmla="*/ 0 w 5791200"/>
              <a:gd name="connsiteY0" fmla="*/ 971163 h 1687657"/>
              <a:gd name="connsiteX1" fmla="*/ 1905000 w 5791200"/>
              <a:gd name="connsiteY1" fmla="*/ 1656963 h 1687657"/>
              <a:gd name="connsiteX2" fmla="*/ 4899660 w 5791200"/>
              <a:gd name="connsiteY2" fmla="*/ 79623 h 1687657"/>
              <a:gd name="connsiteX3" fmla="*/ 5791200 w 5791200"/>
              <a:gd name="connsiteY3" fmla="*/ 376803 h 1687657"/>
              <a:gd name="connsiteX0" fmla="*/ 0 w 5242560"/>
              <a:gd name="connsiteY0" fmla="*/ 1107972 h 1824466"/>
              <a:gd name="connsiteX1" fmla="*/ 1905000 w 5242560"/>
              <a:gd name="connsiteY1" fmla="*/ 1793772 h 1824466"/>
              <a:gd name="connsiteX2" fmla="*/ 4899660 w 5242560"/>
              <a:gd name="connsiteY2" fmla="*/ 216432 h 1824466"/>
              <a:gd name="connsiteX3" fmla="*/ 5242560 w 5242560"/>
              <a:gd name="connsiteY3" fmla="*/ 178332 h 1824466"/>
              <a:gd name="connsiteX0" fmla="*/ 0 w 5242560"/>
              <a:gd name="connsiteY0" fmla="*/ 998995 h 1693419"/>
              <a:gd name="connsiteX1" fmla="*/ 1905000 w 5242560"/>
              <a:gd name="connsiteY1" fmla="*/ 1684795 h 1693419"/>
              <a:gd name="connsiteX2" fmla="*/ 4274820 w 5242560"/>
              <a:gd name="connsiteY2" fmla="*/ 595135 h 1693419"/>
              <a:gd name="connsiteX3" fmla="*/ 5242560 w 5242560"/>
              <a:gd name="connsiteY3" fmla="*/ 69355 h 1693419"/>
              <a:gd name="connsiteX0" fmla="*/ 0 w 5090160"/>
              <a:gd name="connsiteY0" fmla="*/ 730986 h 1425410"/>
              <a:gd name="connsiteX1" fmla="*/ 1905000 w 5090160"/>
              <a:gd name="connsiteY1" fmla="*/ 1416786 h 1425410"/>
              <a:gd name="connsiteX2" fmla="*/ 4274820 w 5090160"/>
              <a:gd name="connsiteY2" fmla="*/ 327126 h 1425410"/>
              <a:gd name="connsiteX3" fmla="*/ 5090160 w 5090160"/>
              <a:gd name="connsiteY3" fmla="*/ 106146 h 1425410"/>
              <a:gd name="connsiteX0" fmla="*/ 0 w 5090160"/>
              <a:gd name="connsiteY0" fmla="*/ 719399 h 1411722"/>
              <a:gd name="connsiteX1" fmla="*/ 1905000 w 5090160"/>
              <a:gd name="connsiteY1" fmla="*/ 1405199 h 1411722"/>
              <a:gd name="connsiteX2" fmla="*/ 4152900 w 5090160"/>
              <a:gd name="connsiteY2" fmla="*/ 376499 h 1411722"/>
              <a:gd name="connsiteX3" fmla="*/ 5090160 w 5090160"/>
              <a:gd name="connsiteY3" fmla="*/ 94559 h 1411722"/>
              <a:gd name="connsiteX0" fmla="*/ 0 w 5090160"/>
              <a:gd name="connsiteY0" fmla="*/ 771720 h 1464043"/>
              <a:gd name="connsiteX1" fmla="*/ 1905000 w 5090160"/>
              <a:gd name="connsiteY1" fmla="*/ 1457520 h 1464043"/>
              <a:gd name="connsiteX2" fmla="*/ 4152900 w 5090160"/>
              <a:gd name="connsiteY2" fmla="*/ 428820 h 1464043"/>
              <a:gd name="connsiteX3" fmla="*/ 5090160 w 5090160"/>
              <a:gd name="connsiteY3" fmla="*/ 146880 h 1464043"/>
              <a:gd name="connsiteX0" fmla="*/ 12 w 5090172"/>
              <a:gd name="connsiteY0" fmla="*/ 771720 h 1462988"/>
              <a:gd name="connsiteX1" fmla="*/ 1905012 w 5090172"/>
              <a:gd name="connsiteY1" fmla="*/ 1457520 h 1462988"/>
              <a:gd name="connsiteX2" fmla="*/ 4152912 w 5090172"/>
              <a:gd name="connsiteY2" fmla="*/ 428820 h 1462988"/>
              <a:gd name="connsiteX3" fmla="*/ 5090172 w 5090172"/>
              <a:gd name="connsiteY3" fmla="*/ 146880 h 1462988"/>
              <a:gd name="connsiteX0" fmla="*/ 12 w 5090172"/>
              <a:gd name="connsiteY0" fmla="*/ 720093 h 1406704"/>
              <a:gd name="connsiteX1" fmla="*/ 1905012 w 5090172"/>
              <a:gd name="connsiteY1" fmla="*/ 1405893 h 1406704"/>
              <a:gd name="connsiteX2" fmla="*/ 4206252 w 5090172"/>
              <a:gd name="connsiteY2" fmla="*/ 598173 h 1406704"/>
              <a:gd name="connsiteX3" fmla="*/ 5090172 w 5090172"/>
              <a:gd name="connsiteY3" fmla="*/ 95253 h 1406704"/>
              <a:gd name="connsiteX0" fmla="*/ 12 w 5090172"/>
              <a:gd name="connsiteY0" fmla="*/ 718858 h 1405375"/>
              <a:gd name="connsiteX1" fmla="*/ 1905012 w 5090172"/>
              <a:gd name="connsiteY1" fmla="*/ 1404658 h 1405375"/>
              <a:gd name="connsiteX2" fmla="*/ 4069092 w 5090172"/>
              <a:gd name="connsiteY2" fmla="*/ 604558 h 1405375"/>
              <a:gd name="connsiteX3" fmla="*/ 5090172 w 5090172"/>
              <a:gd name="connsiteY3" fmla="*/ 94018 h 1405375"/>
              <a:gd name="connsiteX0" fmla="*/ 12 w 5090172"/>
              <a:gd name="connsiteY0" fmla="*/ 690459 h 1316151"/>
              <a:gd name="connsiteX1" fmla="*/ 1821192 w 5090172"/>
              <a:gd name="connsiteY1" fmla="*/ 1315299 h 1316151"/>
              <a:gd name="connsiteX2" fmla="*/ 4069092 w 5090172"/>
              <a:gd name="connsiteY2" fmla="*/ 576159 h 1316151"/>
              <a:gd name="connsiteX3" fmla="*/ 5090172 w 5090172"/>
              <a:gd name="connsiteY3" fmla="*/ 65619 h 1316151"/>
              <a:gd name="connsiteX0" fmla="*/ 12 w 5090172"/>
              <a:gd name="connsiteY0" fmla="*/ 664734 h 1307337"/>
              <a:gd name="connsiteX1" fmla="*/ 1821192 w 5090172"/>
              <a:gd name="connsiteY1" fmla="*/ 1289574 h 1307337"/>
              <a:gd name="connsiteX2" fmla="*/ 3970032 w 5090172"/>
              <a:gd name="connsiteY2" fmla="*/ 1038114 h 1307337"/>
              <a:gd name="connsiteX3" fmla="*/ 5090172 w 5090172"/>
              <a:gd name="connsiteY3" fmla="*/ 39894 h 1307337"/>
              <a:gd name="connsiteX0" fmla="*/ 12 w 5090172"/>
              <a:gd name="connsiteY0" fmla="*/ 664010 h 1310633"/>
              <a:gd name="connsiteX1" fmla="*/ 1821192 w 5090172"/>
              <a:gd name="connsiteY1" fmla="*/ 1288850 h 1310633"/>
              <a:gd name="connsiteX2" fmla="*/ 3642372 w 5090172"/>
              <a:gd name="connsiteY2" fmla="*/ 1060250 h 1310633"/>
              <a:gd name="connsiteX3" fmla="*/ 5090172 w 5090172"/>
              <a:gd name="connsiteY3" fmla="*/ 39170 h 1310633"/>
              <a:gd name="connsiteX0" fmla="*/ 12 w 5090172"/>
              <a:gd name="connsiteY0" fmla="*/ 709970 h 1356593"/>
              <a:gd name="connsiteX1" fmla="*/ 1821192 w 5090172"/>
              <a:gd name="connsiteY1" fmla="*/ 1334810 h 1356593"/>
              <a:gd name="connsiteX2" fmla="*/ 3642372 w 5090172"/>
              <a:gd name="connsiteY2" fmla="*/ 1106210 h 1356593"/>
              <a:gd name="connsiteX3" fmla="*/ 5090172 w 5090172"/>
              <a:gd name="connsiteY3" fmla="*/ 85130 h 1356593"/>
              <a:gd name="connsiteX0" fmla="*/ 12 w 5090172"/>
              <a:gd name="connsiteY0" fmla="*/ 709970 h 1356593"/>
              <a:gd name="connsiteX1" fmla="*/ 1821192 w 5090172"/>
              <a:gd name="connsiteY1" fmla="*/ 1334810 h 1356593"/>
              <a:gd name="connsiteX2" fmla="*/ 3642372 w 5090172"/>
              <a:gd name="connsiteY2" fmla="*/ 1106210 h 1356593"/>
              <a:gd name="connsiteX3" fmla="*/ 5090172 w 5090172"/>
              <a:gd name="connsiteY3" fmla="*/ 85130 h 1356593"/>
              <a:gd name="connsiteX0" fmla="*/ 12 w 5090172"/>
              <a:gd name="connsiteY0" fmla="*/ 720182 h 1403652"/>
              <a:gd name="connsiteX1" fmla="*/ 1821192 w 5090172"/>
              <a:gd name="connsiteY1" fmla="*/ 1345022 h 1403652"/>
              <a:gd name="connsiteX2" fmla="*/ 3642372 w 5090172"/>
              <a:gd name="connsiteY2" fmla="*/ 1116422 h 1403652"/>
              <a:gd name="connsiteX3" fmla="*/ 5090172 w 5090172"/>
              <a:gd name="connsiteY3" fmla="*/ 95342 h 1403652"/>
              <a:gd name="connsiteX0" fmla="*/ 13 w 5082553"/>
              <a:gd name="connsiteY0" fmla="*/ 758282 h 1400948"/>
              <a:gd name="connsiteX1" fmla="*/ 1813573 w 5082553"/>
              <a:gd name="connsiteY1" fmla="*/ 1345022 h 1400948"/>
              <a:gd name="connsiteX2" fmla="*/ 3634753 w 5082553"/>
              <a:gd name="connsiteY2" fmla="*/ 1116422 h 1400948"/>
              <a:gd name="connsiteX3" fmla="*/ 5082553 w 5082553"/>
              <a:gd name="connsiteY3" fmla="*/ 95342 h 1400948"/>
              <a:gd name="connsiteX0" fmla="*/ 0 w 5082540"/>
              <a:gd name="connsiteY0" fmla="*/ 758282 h 1400948"/>
              <a:gd name="connsiteX1" fmla="*/ 1813560 w 5082540"/>
              <a:gd name="connsiteY1" fmla="*/ 1345022 h 1400948"/>
              <a:gd name="connsiteX2" fmla="*/ 3634740 w 5082540"/>
              <a:gd name="connsiteY2" fmla="*/ 1116422 h 1400948"/>
              <a:gd name="connsiteX3" fmla="*/ 5082540 w 5082540"/>
              <a:gd name="connsiteY3" fmla="*/ 95342 h 1400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2540" h="1400948">
                <a:moveTo>
                  <a:pt x="0" y="758282"/>
                </a:moveTo>
                <a:cubicBezTo>
                  <a:pt x="102235" y="1137377"/>
                  <a:pt x="1207770" y="1285332"/>
                  <a:pt x="1813560" y="1345022"/>
                </a:cubicBezTo>
                <a:cubicBezTo>
                  <a:pt x="2419350" y="1404712"/>
                  <a:pt x="3158490" y="1499962"/>
                  <a:pt x="3634740" y="1116422"/>
                </a:cubicBezTo>
                <a:cubicBezTo>
                  <a:pt x="4110990" y="732882"/>
                  <a:pt x="4572000" y="-319948"/>
                  <a:pt x="5082540" y="9534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912373" y="5189220"/>
            <a:ext cx="1516380" cy="1066800"/>
          </a:xfrm>
          <a:custGeom>
            <a:avLst/>
            <a:gdLst>
              <a:gd name="connsiteX0" fmla="*/ 0 w 1516380"/>
              <a:gd name="connsiteY0" fmla="*/ 0 h 1066800"/>
              <a:gd name="connsiteX1" fmla="*/ 777240 w 1516380"/>
              <a:gd name="connsiteY1" fmla="*/ 571500 h 1066800"/>
              <a:gd name="connsiteX2" fmla="*/ 1516380 w 1516380"/>
              <a:gd name="connsiteY2" fmla="*/ 10668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6380" h="1066800">
                <a:moveTo>
                  <a:pt x="0" y="0"/>
                </a:moveTo>
                <a:cubicBezTo>
                  <a:pt x="262255" y="196850"/>
                  <a:pt x="524510" y="393700"/>
                  <a:pt x="777240" y="571500"/>
                </a:cubicBezTo>
                <a:cubicBezTo>
                  <a:pt x="1029970" y="749300"/>
                  <a:pt x="1273175" y="908050"/>
                  <a:pt x="1516380" y="1066800"/>
                </a:cubicBezTo>
              </a:path>
            </a:pathLst>
          </a:cu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Mgs Epoxy Resins | Aircraft Spru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66" y="1337173"/>
            <a:ext cx="1314188" cy="155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Down Arrow 33"/>
          <p:cNvSpPr/>
          <p:nvPr/>
        </p:nvSpPr>
        <p:spPr>
          <a:xfrm>
            <a:off x="10617485" y="2948939"/>
            <a:ext cx="1108075" cy="644507"/>
          </a:xfrm>
          <a:prstGeom prst="downArrow">
            <a:avLst>
              <a:gd name="adj1" fmla="val 76132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50-30%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pic>
        <p:nvPicPr>
          <p:cNvPr id="3078" name="Picture 6" descr="What are Epoxy Composites?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0137" y="3688434"/>
            <a:ext cx="1945055" cy="141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Brace 30"/>
          <p:cNvSpPr/>
          <p:nvPr/>
        </p:nvSpPr>
        <p:spPr>
          <a:xfrm>
            <a:off x="8646564" y="3161759"/>
            <a:ext cx="222369" cy="2200816"/>
          </a:xfrm>
          <a:prstGeom prst="rightBrace">
            <a:avLst>
              <a:gd name="adj1" fmla="val 52083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8944643" y="3716134"/>
            <a:ext cx="1108075" cy="1092065"/>
          </a:xfrm>
          <a:prstGeom prst="rightArrow">
            <a:avLst>
              <a:gd name="adj1" fmla="val 55233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50-70%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By mass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1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Fiber and Fabric Jargon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4285" y="3392074"/>
            <a:ext cx="27432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Tow</a:t>
            </a:r>
          </a:p>
          <a:p>
            <a:r>
              <a:rPr lang="en-US" sz="2000" dirty="0" smtClean="0"/>
              <a:t>Fiber count/bundle</a:t>
            </a:r>
          </a:p>
          <a:p>
            <a:pPr lvl="1"/>
            <a:r>
              <a:rPr lang="en-US" sz="2000" dirty="0" smtClean="0"/>
              <a:t>1000 = “1K”</a:t>
            </a:r>
          </a:p>
          <a:p>
            <a:pPr lvl="1"/>
            <a:r>
              <a:rPr lang="en-US" sz="2000" dirty="0" smtClean="0"/>
              <a:t>3000 = “3K”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pic>
        <p:nvPicPr>
          <p:cNvPr id="6" name="Picture 4" descr="Carbon Fibers | Products &amp; Services | TEIJ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5970" y="1432524"/>
            <a:ext cx="277269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Plain Weave Carbon Fiber Fabric | 3k Tow, 50 or 60 | Fibre Glas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1571" y="143252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posite material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64" y="1546786"/>
            <a:ext cx="2813668" cy="160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606055" y="3392074"/>
            <a:ext cx="2602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Woven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Weave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6 </a:t>
            </a:r>
            <a:r>
              <a:rPr lang="en-US" sz="2000" b="1" dirty="0" err="1" smtClean="0"/>
              <a:t>oz</a:t>
            </a:r>
            <a:r>
              <a:rPr lang="en-US" sz="2000" dirty="0" smtClean="0"/>
              <a:t>/yd</a:t>
            </a:r>
            <a:r>
              <a:rPr lang="en-US" sz="2000" baseline="30000" dirty="0" smtClean="0"/>
              <a:t>2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200 </a:t>
            </a:r>
            <a:r>
              <a:rPr lang="en-US" sz="2000" dirty="0" err="1" smtClean="0"/>
              <a:t>gsm</a:t>
            </a:r>
            <a:r>
              <a:rPr lang="en-US" sz="2000" dirty="0" smtClean="0"/>
              <a:t> (g/m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Tow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Thickness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20364" y="3392074"/>
            <a:ext cx="3215470" cy="2743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Fibers</a:t>
            </a:r>
          </a:p>
          <a:p>
            <a:r>
              <a:rPr lang="en-US" sz="1800" dirty="0" smtClean="0"/>
              <a:t>UHM = “ultra high modulus”</a:t>
            </a:r>
            <a:br>
              <a:rPr lang="en-US" sz="1800" dirty="0" smtClean="0"/>
            </a:br>
            <a:r>
              <a:rPr lang="en-US" sz="1800" dirty="0" smtClean="0"/>
              <a:t>very stiff &amp; brittle</a:t>
            </a:r>
          </a:p>
          <a:p>
            <a:r>
              <a:rPr lang="en-US" sz="1800" dirty="0" smtClean="0"/>
              <a:t>HM = “high modulus”</a:t>
            </a:r>
            <a:br>
              <a:rPr lang="en-US" sz="1800" dirty="0" smtClean="0"/>
            </a:br>
            <a:r>
              <a:rPr lang="en-US" sz="1800" dirty="0" smtClean="0"/>
              <a:t>stiff &amp; brittle</a:t>
            </a:r>
          </a:p>
          <a:p>
            <a:r>
              <a:rPr lang="en-US" sz="1800" dirty="0" smtClean="0"/>
              <a:t>IM = “intermediate modulus” strongest</a:t>
            </a:r>
          </a:p>
          <a:p>
            <a:r>
              <a:rPr lang="en-US" sz="1800" dirty="0" smtClean="0"/>
              <a:t>SM = “standard modulus”</a:t>
            </a:r>
            <a:br>
              <a:rPr lang="en-US" sz="1800" dirty="0" smtClean="0"/>
            </a:br>
            <a:r>
              <a:rPr lang="en-US" sz="1800" dirty="0" smtClean="0"/>
              <a:t>springy, cheapest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362" y="1432524"/>
            <a:ext cx="2128870" cy="1828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71782" y="3392074"/>
            <a:ext cx="22301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Uni</a:t>
            </a:r>
            <a:r>
              <a:rPr lang="en-US" sz="2000" b="1" dirty="0" smtClean="0"/>
              <a:t> fabric</a:t>
            </a:r>
          </a:p>
          <a:p>
            <a:r>
              <a:rPr lang="en-US" sz="2000" b="1" dirty="0" smtClean="0"/>
              <a:t>= woven fabric +…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Binding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Net </a:t>
            </a:r>
            <a:r>
              <a:rPr lang="en-US" sz="2000" dirty="0" smtClean="0">
                <a:sym typeface="Wingdings" panose="05000000000000000000" pitchFamily="2" charset="2"/>
              </a:rPr>
              <a:t></a:t>
            </a:r>
            <a:endParaRPr lang="en-US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Stitching </a:t>
            </a:r>
            <a:r>
              <a:rPr lang="en-US" sz="2000" dirty="0">
                <a:sym typeface="Wingdings" panose="05000000000000000000" pitchFamily="2" charset="2"/>
              </a:rPr>
              <a:t> 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Web </a:t>
            </a:r>
            <a:r>
              <a:rPr lang="en-US" sz="2000" dirty="0" smtClean="0">
                <a:sym typeface="Wingdings" panose="05000000000000000000" pitchFamily="2" charset="2"/>
              </a:rPr>
              <a:t>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7592682" y="6200480"/>
            <a:ext cx="3958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P.S</a:t>
            </a:r>
            <a:r>
              <a:rPr lang="en-US" dirty="0" smtClean="0"/>
              <a:t>.: </a:t>
            </a:r>
            <a:r>
              <a:rPr lang="en-US" dirty="0"/>
              <a:t>Cost is non-monotonic with weight!</a:t>
            </a:r>
          </a:p>
        </p:txBody>
      </p:sp>
    </p:spTree>
    <p:extLst>
      <p:ext uri="{BB962C8B-B14F-4D97-AF65-F5344CB8AC3E}">
        <p14:creationId xmlns:p14="http://schemas.microsoft.com/office/powerpoint/2010/main" val="11901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Fiberglass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compliant</a:t>
            </a:r>
          </a:p>
          <a:p>
            <a:r>
              <a:rPr lang="en-US" dirty="0" smtClean="0"/>
              <a:t>Most economical </a:t>
            </a:r>
          </a:p>
          <a:p>
            <a:r>
              <a:rPr lang="en-US" dirty="0" smtClean="0"/>
              <a:t>Many moduli available (E, S, etc)</a:t>
            </a:r>
          </a:p>
          <a:p>
            <a:r>
              <a:rPr lang="en-US" dirty="0" smtClean="0"/>
              <a:t>Available in lightest weights </a:t>
            </a:r>
          </a:p>
          <a:p>
            <a:r>
              <a:rPr lang="en-US" dirty="0" smtClean="0"/>
              <a:t>Commonly-available fabric weights:</a:t>
            </a:r>
          </a:p>
          <a:p>
            <a:pPr lvl="1"/>
            <a:r>
              <a:rPr lang="en-US" dirty="0" smtClean="0"/>
              <a:t>0.6, 0.7, 1.4, etc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0.6, 0.7 considered “finishing glass”</a:t>
            </a:r>
          </a:p>
          <a:p>
            <a:endParaRPr lang="en-US" dirty="0" smtClean="0"/>
          </a:p>
          <a:p>
            <a:r>
              <a:rPr lang="en-US" b="1" dirty="0" smtClean="0"/>
              <a:t>Limiting single-layer dry weight: ~0.6 oz 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HEXCEL7532PLAIN-01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1" y="1493519"/>
            <a:ext cx="3345179" cy="33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8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Kevlar (Aramid)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5232"/>
            <a:ext cx="10515600" cy="52332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High tensile strength</a:t>
            </a:r>
          </a:p>
          <a:p>
            <a:r>
              <a:rPr lang="en-US" dirty="0" smtClean="0"/>
              <a:t>Poor compressive strength</a:t>
            </a:r>
          </a:p>
          <a:p>
            <a:r>
              <a:rPr lang="en-US" dirty="0" smtClean="0"/>
              <a:t>UV-sensitive</a:t>
            </a:r>
          </a:p>
          <a:p>
            <a:r>
              <a:rPr lang="en-US" dirty="0" smtClean="0"/>
              <a:t>Annoying to work with (difficult to cut cleanly)</a:t>
            </a:r>
          </a:p>
          <a:p>
            <a:r>
              <a:rPr lang="en-US" dirty="0" smtClean="0"/>
              <a:t>Commonly-available fabric weights:</a:t>
            </a:r>
          </a:p>
          <a:p>
            <a:pPr lvl="1"/>
            <a:r>
              <a:rPr lang="en-US" dirty="0" smtClean="0"/>
              <a:t>1.0, 1.7, 5.0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Limiting single-layer dry weight: ~1.7 oz  </a:t>
            </a:r>
          </a:p>
          <a:p>
            <a:endParaRPr lang="en-US" dirty="0" smtClean="0"/>
          </a:p>
          <a:p>
            <a:r>
              <a:rPr lang="en-US" dirty="0" smtClean="0"/>
              <a:t>Many UAV shells are made from Kevlar – why?</a:t>
            </a:r>
          </a:p>
          <a:p>
            <a:r>
              <a:rPr lang="en-US" dirty="0" err="1" smtClean="0"/>
              <a:t>Protip</a:t>
            </a:r>
            <a:r>
              <a:rPr lang="en-US" dirty="0" smtClean="0"/>
              <a:t>: Heat prior to wet layup to remove moisture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28661" y="1630679"/>
            <a:ext cx="3215639" cy="320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2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Carbon Fiber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Modulus (both compressive and tensile)</a:t>
            </a:r>
          </a:p>
          <a:p>
            <a:r>
              <a:rPr lang="en-US" dirty="0" smtClean="0"/>
              <a:t>High UTS</a:t>
            </a:r>
          </a:p>
          <a:p>
            <a:r>
              <a:rPr lang="en-US" dirty="0" smtClean="0"/>
              <a:t>High cost</a:t>
            </a:r>
          </a:p>
          <a:p>
            <a:r>
              <a:rPr lang="en-US" dirty="0" smtClean="0"/>
              <a:t>Can be brittle, depending on fiber selected</a:t>
            </a:r>
          </a:p>
          <a:p>
            <a:r>
              <a:rPr lang="en-US" dirty="0" smtClean="0"/>
              <a:t>Commonly-available fabric weights:</a:t>
            </a:r>
          </a:p>
          <a:p>
            <a:pPr lvl="1"/>
            <a:r>
              <a:rPr lang="en-US" dirty="0" smtClean="0"/>
              <a:t>2.4, 3.5, 5.7, 10.9</a:t>
            </a:r>
          </a:p>
          <a:p>
            <a:endParaRPr lang="en-US" dirty="0" smtClean="0"/>
          </a:p>
          <a:p>
            <a:r>
              <a:rPr lang="en-US" b="1" dirty="0" smtClean="0"/>
              <a:t>Limiting single-layer dry weight: ~2.5 oz  </a:t>
            </a:r>
          </a:p>
          <a:p>
            <a:endParaRPr lang="en-US" dirty="0" smtClean="0"/>
          </a:p>
        </p:txBody>
      </p:sp>
      <p:pic>
        <p:nvPicPr>
          <p:cNvPr id="4" name="Picture 3" descr="12K-Carbon-Fiber-Fabric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1" y="1485900"/>
            <a:ext cx="3390038" cy="339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fiber material summary table</a:t>
            </a:r>
            <a:endParaRPr lang="en-US" dirty="0"/>
          </a:p>
        </p:txBody>
      </p:sp>
      <p:pic>
        <p:nvPicPr>
          <p:cNvPr id="5" name="Picture 4" descr="12K-Carbon-Fiber-Fabric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615" y="1429444"/>
            <a:ext cx="2611684" cy="1828800"/>
          </a:xfrm>
          <a:prstGeom prst="rect">
            <a:avLst/>
          </a:prstGeom>
        </p:spPr>
      </p:pic>
      <p:pic>
        <p:nvPicPr>
          <p:cNvPr id="7" name="Picture 6" descr="HEXCEL7532PLAIN-01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6121" y="1429445"/>
            <a:ext cx="2608185" cy="1828800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01962" y="1429444"/>
            <a:ext cx="266098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49377"/>
              </p:ext>
            </p:extLst>
          </p:nvPr>
        </p:nvGraphicFramePr>
        <p:xfrm>
          <a:off x="116113" y="3344400"/>
          <a:ext cx="11430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87">
                  <a:extLst>
                    <a:ext uri="{9D8B030D-6E8A-4147-A177-3AD203B41FA5}">
                      <a16:colId xmlns:a16="http://schemas.microsoft.com/office/drawing/2014/main" val="3709520384"/>
                    </a:ext>
                  </a:extLst>
                </a:gridCol>
                <a:gridCol w="3171371">
                  <a:extLst>
                    <a:ext uri="{9D8B030D-6E8A-4147-A177-3AD203B41FA5}">
                      <a16:colId xmlns:a16="http://schemas.microsoft.com/office/drawing/2014/main" val="1371472546"/>
                    </a:ext>
                  </a:extLst>
                </a:gridCol>
                <a:gridCol w="3171371">
                  <a:extLst>
                    <a:ext uri="{9D8B030D-6E8A-4147-A177-3AD203B41FA5}">
                      <a16:colId xmlns:a16="http://schemas.microsoft.com/office/drawing/2014/main" val="1668791271"/>
                    </a:ext>
                  </a:extLst>
                </a:gridCol>
                <a:gridCol w="3171371">
                  <a:extLst>
                    <a:ext uri="{9D8B030D-6E8A-4147-A177-3AD203B41FA5}">
                      <a16:colId xmlns:a16="http://schemas.microsoft.com/office/drawing/2014/main" val="2818898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Carbon Fiber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Fiberglass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Aramid (Kevlar)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837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Tensile </a:t>
                      </a:r>
                      <a:r>
                        <a:rPr lang="en-US" b="1" dirty="0" err="1" smtClean="0"/>
                        <a:t>str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27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Compression </a:t>
                      </a:r>
                      <a:r>
                        <a:rPr lang="en-US" b="1" dirty="0" err="1" smtClean="0"/>
                        <a:t>str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863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Spring energy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Bad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9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RF penetration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52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Abrasion resist.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Bad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Good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41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Processing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Okay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Okay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Terrible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37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Price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9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Density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8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0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Microsoft Office PowerPoint</Application>
  <PresentationFormat>Widescreen</PresentationFormat>
  <Paragraphs>228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Composites for Beginners</vt:lpstr>
      <vt:lpstr>Composite Materials</vt:lpstr>
      <vt:lpstr>Advantages of Composites vs Metals</vt:lpstr>
      <vt:lpstr>Fiber Organization</vt:lpstr>
      <vt:lpstr>Fiber and Fabric Jargon</vt:lpstr>
      <vt:lpstr>Fiberglass</vt:lpstr>
      <vt:lpstr>Kevlar (Aramid)</vt:lpstr>
      <vt:lpstr>Carbon Fiber</vt:lpstr>
      <vt:lpstr>Common fiber material summary table</vt:lpstr>
      <vt:lpstr>Weaves and Multi-Species Fabrics</vt:lpstr>
      <vt:lpstr>Composite Manufacturing Process</vt:lpstr>
      <vt:lpstr>Molds</vt:lpstr>
      <vt:lpstr>Lay-up Process Basics</vt:lpstr>
      <vt:lpstr>Lay-up Process Basics</vt:lpstr>
      <vt:lpstr>Technique: Wet lay-ups</vt:lpstr>
      <vt:lpstr>Technique: Resin Infusion</vt:lpstr>
      <vt:lpstr>Technique: Pre-preg</vt:lpstr>
      <vt:lpstr>Fillers</vt:lpstr>
      <vt:lpstr>Mass and Strength Estimation</vt:lpstr>
      <vt:lpstr>Typical Design First-Estimates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2022-09-12T03:42:35Z</dcterms:created>
  <dcterms:modified xsi:type="dcterms:W3CDTF">2022-10-06T17:00:54Z</dcterms:modified>
</cp:coreProperties>
</file>